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Oswald Regular"/>
      <p:regular r:id="rId27"/>
      <p:bold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Didact Gothic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OswaldRegular-bold.fntdata"/><Relationship Id="rId27" Type="http://schemas.openxmlformats.org/officeDocument/2006/relationships/font" Target="fonts/OswaldRegula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DidactGothic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Oswald-bold.fntdata"/><Relationship Id="rId12" Type="http://schemas.openxmlformats.org/officeDocument/2006/relationships/slide" Target="slides/slide8.xml"/><Relationship Id="rId34" Type="http://schemas.openxmlformats.org/officeDocument/2006/relationships/font" Target="fonts/Oswal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Jack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9f5e24820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9f5e24820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Jacqueline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1f153d2a0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1f153d2a0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941a45fd0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941a45fd0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Noah </a:t>
            </a:r>
            <a:endParaRPr sz="2800">
              <a:solidFill>
                <a:srgbClr val="3749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941a45fd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941a45fd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Noah </a:t>
            </a:r>
            <a:endParaRPr sz="2800">
              <a:solidFill>
                <a:srgbClr val="3749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41a45fd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941a45f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Noah</a:t>
            </a:r>
            <a:endParaRPr sz="2800">
              <a:solidFill>
                <a:srgbClr val="374957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1f153d2a0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1f153d2a0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7c365f9a0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7c365f9a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a15755a3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a15755a3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941a45fd0_1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941a45fd0_1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 sz="14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941a45fd0_1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941a45fd0_1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1f153d2a0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1f153d2a0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Jack → Carl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1f153d2a0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1f153d2a0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9f5e2482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9f5e2482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Jack</a:t>
            </a:r>
            <a:endParaRPr sz="10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●"/>
            </a:pPr>
            <a:r>
              <a:rPr lang="es" sz="10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Further study could be done into where resources from a price on carbon are spent.  </a:t>
            </a:r>
            <a:endParaRPr sz="10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○"/>
            </a:pPr>
            <a:r>
              <a:rPr lang="es" sz="10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Do they go to the general fund? Or to Green initiatives?  This likely varies by state.</a:t>
            </a:r>
            <a:endParaRPr sz="10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●"/>
            </a:pPr>
            <a:r>
              <a:rPr lang="es" sz="10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What other factors influence carbon emissions? </a:t>
            </a:r>
            <a:endParaRPr sz="10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000"/>
              <a:buFont typeface="Didact Gothic"/>
              <a:buChar char="○"/>
            </a:pPr>
            <a:r>
              <a:rPr lang="es" sz="10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Local laws? National standards? International treaties such as Paris?  This would be interesting to further examine using data.</a:t>
            </a:r>
            <a:endParaRPr sz="10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1f153d2a0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1f153d2a0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b68ffdf2_2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b68ffdf2_2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7b68ffdf2_2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7b68ffdf2_2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41a45fd0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941a45fd0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941a45fd0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941a45fd0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66269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have three testable hypotheses for the analytics we performed, which we sought to prove or disprove.  They are:</a:t>
            </a:r>
            <a:endParaRPr sz="12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the price of emitting carbon increases, the amount of carbon emitted decreases.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the value of outdoor recreation activities increase, the amount of carbon emitted per capita decreases.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 population increases, the amount of carbon emitted per capita decreases.</a:t>
            </a:r>
            <a:endParaRPr sz="1200">
              <a:solidFill>
                <a:srgbClr val="46626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1f153d2a0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1f153d2a0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41a45fd0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941a45fd0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Jacqueline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941a45fd0_1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941a45fd0_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Jacqueline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 1">
  <p:cSld name="TITLE_2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" y="-18300"/>
            <a:ext cx="9144000" cy="51801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91662" y="3555875"/>
            <a:ext cx="281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291662" y="1545450"/>
            <a:ext cx="381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6000"/>
              <a:buFont typeface="Oswald Regular"/>
              <a:buNone/>
              <a:defRPr sz="60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ITLE_1_1_1_1">
    <p:bg>
      <p:bgPr>
        <a:solidFill>
          <a:srgbClr val="F3F3F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ctrTitle"/>
          </p:nvPr>
        </p:nvSpPr>
        <p:spPr>
          <a:xfrm>
            <a:off x="426375" y="85486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1272675" y="135227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2" type="ctrTitle"/>
          </p:nvPr>
        </p:nvSpPr>
        <p:spPr>
          <a:xfrm>
            <a:off x="5879939" y="3102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0" name="Google Shape;90;p11"/>
          <p:cNvSpPr txBox="1"/>
          <p:nvPr>
            <p:ph idx="3" type="subTitle"/>
          </p:nvPr>
        </p:nvSpPr>
        <p:spPr>
          <a:xfrm>
            <a:off x="5879939" y="35996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91" name="Google Shape;91;p11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3" name="Google Shape;93;p11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_1_1_1_2">
    <p:bg>
      <p:bgPr>
        <a:solidFill>
          <a:srgbClr val="F3F3F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/>
          <p:nvPr/>
        </p:nvSpPr>
        <p:spPr>
          <a:xfrm rot="-5400000">
            <a:off x="2000300" y="288000"/>
            <a:ext cx="5143500" cy="45675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96" name="Google Shape;96;p12"/>
          <p:cNvSpPr txBox="1"/>
          <p:nvPr>
            <p:ph idx="1" type="subTitle"/>
          </p:nvPr>
        </p:nvSpPr>
        <p:spPr>
          <a:xfrm>
            <a:off x="2391825" y="1005350"/>
            <a:ext cx="4358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" name="Google Shape;97;p12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9" name="Google Shape;99;p12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_1_1_1">
    <p:bg>
      <p:bgPr>
        <a:solidFill>
          <a:srgbClr val="F3F3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 rot="-5400000">
            <a:off x="-1145448" y="1953300"/>
            <a:ext cx="5143500" cy="1236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102" name="Google Shape;102;p13"/>
          <p:cNvSpPr/>
          <p:nvPr/>
        </p:nvSpPr>
        <p:spPr>
          <a:xfrm rot="-5400000">
            <a:off x="84425" y="1953300"/>
            <a:ext cx="5143500" cy="12369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103" name="Google Shape;103;p13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05" name="Google Shape;105;p13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2" type="ctrTitle"/>
          </p:nvPr>
        </p:nvSpPr>
        <p:spPr>
          <a:xfrm>
            <a:off x="4301200" y="1306250"/>
            <a:ext cx="1607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 ">
  <p:cSld name="TITLE_1_1_1_1_1_1_2">
    <p:bg>
      <p:bgPr>
        <a:solidFill>
          <a:srgbClr val="F3F3F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</a:endParaRPr>
          </a:p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0" name="Google Shape;110;p1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_1_1_1_2_2"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3" name="Google Shape;113;p1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15" name="Google Shape;115;p15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DESIGN">
  <p:cSld name="TITLE_1_1_1_1_1_1_2_1"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2180388" y="3672598"/>
            <a:ext cx="478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19" name="Google Shape;119;p1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1" name="Google Shape;121;p1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TITLE_1_1_1_1_1_1_1">
    <p:bg>
      <p:bgPr>
        <a:solidFill>
          <a:srgbClr val="F3F3F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25" name="Google Shape;125;p17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3">
  <p:cSld name="TITLE_1_1_1_1_1_1_1_1"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1" name="Google Shape;131;p18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" type="subTitle"/>
          </p:nvPr>
        </p:nvSpPr>
        <p:spPr>
          <a:xfrm>
            <a:off x="4758000" y="2438625"/>
            <a:ext cx="214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4">
  <p:cSld name="CUSTOM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3978050" y="2438625"/>
            <a:ext cx="3097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ITLE_1">
    <p:bg>
      <p:bgPr>
        <a:solidFill>
          <a:srgbClr val="F3F3F3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51" y="-12425"/>
            <a:ext cx="91440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flipH="1" rot="5400000">
            <a:off x="3940325" y="2001166"/>
            <a:ext cx="5193600" cy="11664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695721" y="2156486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2089339" y="2129589"/>
            <a:ext cx="18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805744" y="1595630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1695721" y="2926761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/>
          <p:nvPr>
            <p:ph idx="3" type="ctrTitle"/>
          </p:nvPr>
        </p:nvSpPr>
        <p:spPr>
          <a:xfrm>
            <a:off x="2097458" y="2787438"/>
            <a:ext cx="182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4" type="title"/>
          </p:nvPr>
        </p:nvSpPr>
        <p:spPr>
          <a:xfrm>
            <a:off x="805744" y="2365905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4689046" y="2156486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" name="Google Shape;23;p3"/>
          <p:cNvSpPr txBox="1"/>
          <p:nvPr>
            <p:ph idx="5" type="ctrTitle"/>
          </p:nvPr>
        </p:nvSpPr>
        <p:spPr>
          <a:xfrm>
            <a:off x="5082664" y="2129589"/>
            <a:ext cx="182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6" type="title"/>
          </p:nvPr>
        </p:nvSpPr>
        <p:spPr>
          <a:xfrm>
            <a:off x="3799069" y="1595630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>
            <a:off x="4689046" y="2926761"/>
            <a:ext cx="393600" cy="393600"/>
          </a:xfrm>
          <a:prstGeom prst="rect">
            <a:avLst/>
          </a:prstGeom>
          <a:solidFill>
            <a:srgbClr val="E6B6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" name="Google Shape;26;p3"/>
          <p:cNvSpPr txBox="1"/>
          <p:nvPr>
            <p:ph idx="7" type="ctrTitle"/>
          </p:nvPr>
        </p:nvSpPr>
        <p:spPr>
          <a:xfrm>
            <a:off x="5090783" y="2787438"/>
            <a:ext cx="1828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799069" y="2365905"/>
            <a:ext cx="1123200" cy="900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TITLE_1_1">
    <p:bg>
      <p:bgPr>
        <a:solidFill>
          <a:srgbClr val="F3F3F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" type="subTitle"/>
          </p:nvPr>
        </p:nvSpPr>
        <p:spPr>
          <a:xfrm flipH="1">
            <a:off x="2412425" y="1398150"/>
            <a:ext cx="43191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" name="Google Shape;32;p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solidFill>
          <a:srgbClr val="F3F3F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3541876" y="3580225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400"/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515950" y="3209275"/>
            <a:ext cx="41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</a:endParaRPr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">
  <p:cSld name="TITLE_1_1_1_2">
    <p:bg>
      <p:bgPr>
        <a:solidFill>
          <a:srgbClr val="F3F3F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ctrTitle"/>
          </p:nvPr>
        </p:nvSpPr>
        <p:spPr>
          <a:xfrm>
            <a:off x="5185650" y="1882850"/>
            <a:ext cx="266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3000"/>
              <a:buNone/>
              <a:defRPr sz="3000">
                <a:solidFill>
                  <a:srgbClr val="46626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3982673" y="2539125"/>
            <a:ext cx="3862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grpSp>
        <p:nvGrpSpPr>
          <p:cNvPr id="44" name="Google Shape;44;p6"/>
          <p:cNvGrpSpPr/>
          <p:nvPr/>
        </p:nvGrpSpPr>
        <p:grpSpPr>
          <a:xfrm>
            <a:off x="2037725" y="-27925"/>
            <a:ext cx="1419397" cy="5193600"/>
            <a:chOff x="2037725" y="-27925"/>
            <a:chExt cx="1419397" cy="5193600"/>
          </a:xfrm>
        </p:grpSpPr>
        <p:sp>
          <p:nvSpPr>
            <p:cNvPr id="45" name="Google Shape;45;p6"/>
            <p:cNvSpPr/>
            <p:nvPr/>
          </p:nvSpPr>
          <p:spPr>
            <a:xfrm rot="-5400000">
              <a:off x="24125" y="1985675"/>
              <a:ext cx="5193600" cy="1166400"/>
            </a:xfrm>
            <a:prstGeom prst="re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5400000">
              <a:off x="3098722" y="2438200"/>
              <a:ext cx="449700" cy="267100"/>
            </a:xfrm>
            <a:prstGeom prst="flowChartExtra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TITLE_1_1_1_2_1">
    <p:bg>
      <p:bgPr>
        <a:solidFill>
          <a:srgbClr val="F3F3F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4943814" y="1202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4943826" y="1645175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ctrTitle"/>
          </p:nvPr>
        </p:nvSpPr>
        <p:spPr>
          <a:xfrm>
            <a:off x="4943814" y="318870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subTitle"/>
          </p:nvPr>
        </p:nvSpPr>
        <p:spPr>
          <a:xfrm>
            <a:off x="4943826" y="3631000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3" name="Google Shape;53;p7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55" name="Google Shape;55;p7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5" type="ctrTitle"/>
          </p:nvPr>
        </p:nvSpPr>
        <p:spPr>
          <a:xfrm>
            <a:off x="1733277" y="1202875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6" type="subTitle"/>
          </p:nvPr>
        </p:nvSpPr>
        <p:spPr>
          <a:xfrm>
            <a:off x="1733288" y="1645175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7" type="ctrTitle"/>
          </p:nvPr>
        </p:nvSpPr>
        <p:spPr>
          <a:xfrm>
            <a:off x="1733277" y="318870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600"/>
              <a:buNone/>
              <a:defRPr sz="16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8" type="subTitle"/>
          </p:nvPr>
        </p:nvSpPr>
        <p:spPr>
          <a:xfrm>
            <a:off x="1733287" y="3631000"/>
            <a:ext cx="222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 ">
  <p:cSld name="TITLE_1_1_1_1_1_2">
    <p:bg>
      <p:bgPr>
        <a:solidFill>
          <a:srgbClr val="F3F3F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0" y="0"/>
            <a:ext cx="8835000" cy="51435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rot="-5400000">
            <a:off x="2850450" y="194663"/>
            <a:ext cx="3443100" cy="48249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130"/>
              </a:solidFill>
            </a:endParaRPr>
          </a:p>
        </p:txBody>
      </p:sp>
      <p:sp>
        <p:nvSpPr>
          <p:cNvPr id="63" name="Google Shape;63;p8"/>
          <p:cNvSpPr txBox="1"/>
          <p:nvPr>
            <p:ph idx="1" type="subTitle"/>
          </p:nvPr>
        </p:nvSpPr>
        <p:spPr>
          <a:xfrm>
            <a:off x="2389050" y="16654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2389050" y="26600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3" type="subTitle"/>
          </p:nvPr>
        </p:nvSpPr>
        <p:spPr>
          <a:xfrm>
            <a:off x="2389050" y="3654638"/>
            <a:ext cx="43659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8" name="Google Shape;68;p8"/>
          <p:cNvSpPr txBox="1"/>
          <p:nvPr>
            <p:ph hasCustomPrompt="1" type="title"/>
          </p:nvPr>
        </p:nvSpPr>
        <p:spPr>
          <a:xfrm>
            <a:off x="2939475" y="1849800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8"/>
          <p:cNvSpPr txBox="1"/>
          <p:nvPr>
            <p:ph hasCustomPrompt="1" idx="4" type="title"/>
          </p:nvPr>
        </p:nvSpPr>
        <p:spPr>
          <a:xfrm>
            <a:off x="2939475" y="2844400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8"/>
          <p:cNvSpPr txBox="1"/>
          <p:nvPr>
            <p:ph hasCustomPrompt="1" idx="5" type="title"/>
          </p:nvPr>
        </p:nvSpPr>
        <p:spPr>
          <a:xfrm>
            <a:off x="2939475" y="809100"/>
            <a:ext cx="32652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TITLE_1_1_1_2_1_1_1">
    <p:bg>
      <p:bgPr>
        <a:solidFill>
          <a:srgbClr val="F3F3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ctrTitle"/>
          </p:nvPr>
        </p:nvSpPr>
        <p:spPr>
          <a:xfrm>
            <a:off x="736475" y="1241138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979475" y="16623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2" type="ctrTitle"/>
          </p:nvPr>
        </p:nvSpPr>
        <p:spPr>
          <a:xfrm>
            <a:off x="3247389" y="1241138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3" type="subTitle"/>
          </p:nvPr>
        </p:nvSpPr>
        <p:spPr>
          <a:xfrm>
            <a:off x="3580989" y="16623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ctrTitle"/>
          </p:nvPr>
        </p:nvSpPr>
        <p:spPr>
          <a:xfrm>
            <a:off x="5826677" y="1241138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2400"/>
              <a:buNone/>
              <a:defRPr sz="2400"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subTitle"/>
          </p:nvPr>
        </p:nvSpPr>
        <p:spPr>
          <a:xfrm>
            <a:off x="6160277" y="166236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66269"/>
              </a:solidFill>
            </a:endParaRPr>
          </a:p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0" name="Google Shape;80;p9"/>
          <p:cNvSpPr txBox="1"/>
          <p:nvPr>
            <p:ph idx="6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_1_1_2_1_1_1_1">
    <p:bg>
      <p:bgPr>
        <a:solidFill>
          <a:srgbClr val="F3F3F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1316638" y="2196450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6626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66269"/>
                </a:solidFill>
              </a:defRPr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 rot="-5400000">
            <a:off x="6412225" y="2394725"/>
            <a:ext cx="5193600" cy="34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5" name="Google Shape;85;p10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200"/>
              <a:buNone/>
              <a:defRPr sz="1200">
                <a:solidFill>
                  <a:srgbClr val="46626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66269"/>
              </a:buClr>
              <a:buSzPts val="1800"/>
              <a:buNone/>
              <a:defRPr sz="1800">
                <a:solidFill>
                  <a:srgbClr val="46626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2800"/>
              <a:buFont typeface="Oswald Regular"/>
              <a:buNone/>
              <a:defRPr sz="2800">
                <a:solidFill>
                  <a:srgbClr val="37495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●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74957"/>
              </a:buClr>
              <a:buSzPts val="1200"/>
              <a:buFont typeface="Didact Gothic"/>
              <a:buChar char="○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74957"/>
              </a:buClr>
              <a:buSzPts val="1200"/>
              <a:buFont typeface="Didact Gothic"/>
              <a:buChar char="■"/>
              <a:defRPr sz="1200">
                <a:solidFill>
                  <a:srgbClr val="37495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26.jp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ia.gov/electricity/data.php#elecenv" TargetMode="External"/><Relationship Id="rId4" Type="http://schemas.openxmlformats.org/officeDocument/2006/relationships/hyperlink" Target="https://www.rggi.org/auctions/auction-results" TargetMode="External"/><Relationship Id="rId5" Type="http://schemas.openxmlformats.org/officeDocument/2006/relationships/hyperlink" Target="https://calcarbondash.org/csv/output-csv.html" TargetMode="External"/><Relationship Id="rId6" Type="http://schemas.openxmlformats.org/officeDocument/2006/relationships/hyperlink" Target="https://bloustein.rutgers.edu/wp-content/uploads/2018/05/2018-At-What-Cost-Final-Practicum-Report-May-2018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RutgersCodingBootcamp/RU-JER-DATA-PT-04-2020-U-C/blob/master/06-Python-APIs/3/Activities/09-Stu_Census/Solved/Census_States.ipynb" TargetMode="External"/><Relationship Id="rId4" Type="http://schemas.openxmlformats.org/officeDocument/2006/relationships/hyperlink" Target="https://www.bea.gov/data/income-saving/personal-income-by-state" TargetMode="External"/><Relationship Id="rId5" Type="http://schemas.openxmlformats.org/officeDocument/2006/relationships/hyperlink" Target="https://www.bea.gov/data/special-topics/outdoor-recre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 rot="-5400000">
            <a:off x="5273100" y="1272600"/>
            <a:ext cx="5143500" cy="259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type="ctrTitle"/>
          </p:nvPr>
        </p:nvSpPr>
        <p:spPr>
          <a:xfrm>
            <a:off x="4967875" y="1019550"/>
            <a:ext cx="3271500" cy="20526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C7372F"/>
                </a:solidFill>
              </a:rPr>
              <a:t>CARBON </a:t>
            </a:r>
            <a:endParaRPr sz="5500">
              <a:solidFill>
                <a:srgbClr val="C737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500">
                <a:solidFill>
                  <a:srgbClr val="C7372F"/>
                </a:solidFill>
              </a:rPr>
              <a:t>EMISSIONS</a:t>
            </a:r>
            <a:r>
              <a:rPr lang="es" sz="5500">
                <a:solidFill>
                  <a:srgbClr val="C7372F"/>
                </a:solidFill>
                <a:highlight>
                  <a:schemeClr val="lt1"/>
                </a:highlight>
              </a:rPr>
              <a:t> </a:t>
            </a:r>
            <a:r>
              <a:rPr lang="es">
                <a:solidFill>
                  <a:srgbClr val="C7372F"/>
                </a:solidFill>
                <a:highlight>
                  <a:schemeClr val="lt1"/>
                </a:highlight>
              </a:rPr>
              <a:t>   </a:t>
            </a:r>
            <a:endParaRPr>
              <a:solidFill>
                <a:srgbClr val="C7372F"/>
              </a:solidFill>
              <a:highlight>
                <a:schemeClr val="lt1"/>
              </a:highlight>
            </a:endParaRPr>
          </a:p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4967875" y="3201150"/>
            <a:ext cx="3400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lt1"/>
                </a:solidFill>
              </a:rPr>
              <a:t>BDE (Big Data Energy)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EA9999"/>
                </a:solidFill>
              </a:rPr>
              <a:t> </a:t>
            </a:r>
            <a:endParaRPr b="1">
              <a:solidFill>
                <a:srgbClr val="EA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</a:rPr>
              <a:t>Jack Craft - Project Manager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</a:rPr>
              <a:t>Jacqueline Kang - Researcher and analyst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</a:rPr>
              <a:t>Carl Mackensen - Subject Matter Expert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FFFFFF"/>
                </a:solidFill>
              </a:rPr>
              <a:t>Noah Suskin - Administration and researcher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8" name="Google Shape;248;p30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CLEANING &amp; ASSEMBLY PROCESS</a:t>
            </a:r>
            <a:endParaRPr/>
          </a:p>
        </p:txBody>
      </p:sp>
      <p:sp>
        <p:nvSpPr>
          <p:cNvPr id="249" name="Google Shape;249;p30"/>
          <p:cNvSpPr txBox="1"/>
          <p:nvPr>
            <p:ph idx="4294967295" type="ctrTitle"/>
          </p:nvPr>
        </p:nvSpPr>
        <p:spPr>
          <a:xfrm>
            <a:off x="533075" y="97850"/>
            <a:ext cx="572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DATA CLEANING &amp; ASSEMBLY STEPS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50" name="Google Shape;250;p30"/>
          <p:cNvGrpSpPr/>
          <p:nvPr/>
        </p:nvGrpSpPr>
        <p:grpSpPr>
          <a:xfrm>
            <a:off x="684918" y="1826051"/>
            <a:ext cx="7295721" cy="2126978"/>
            <a:chOff x="1808063" y="4294338"/>
            <a:chExt cx="3370782" cy="721817"/>
          </a:xfrm>
        </p:grpSpPr>
        <p:sp>
          <p:nvSpPr>
            <p:cNvPr id="251" name="Google Shape;251;p30"/>
            <p:cNvSpPr/>
            <p:nvPr/>
          </p:nvSpPr>
          <p:spPr>
            <a:xfrm>
              <a:off x="1906300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434343">
                <a:alpha val="21920"/>
              </a:srgbClr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93AC83"/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62977D"/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3D7C77"/>
            </a:solidFill>
            <a:ln cap="flat" cmpd="sng" w="9525">
              <a:solidFill>
                <a:srgbClr val="213B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4C8579"/>
            </a:solidFill>
            <a:ln cap="flat" cmpd="sng" w="9525">
              <a:solidFill>
                <a:srgbClr val="213B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B0B783"/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2568813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434343">
                <a:alpha val="21920"/>
              </a:srgbClr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231883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434343">
                <a:alpha val="21920"/>
              </a:srgbClr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894395" y="43514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434343">
                <a:alpha val="21920"/>
              </a:srgbClr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560958" y="4423127"/>
              <a:ext cx="526025" cy="525979"/>
            </a:xfrm>
            <a:custGeom>
              <a:rect b="b" l="l" r="r" t="t"/>
              <a:pathLst>
                <a:path extrusionOk="0"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434343">
                <a:alpha val="21920"/>
              </a:srgbClr>
            </a:solidFill>
            <a:ln cap="flat" cmpd="sng" w="9525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0"/>
          <p:cNvSpPr txBox="1"/>
          <p:nvPr/>
        </p:nvSpPr>
        <p:spPr>
          <a:xfrm>
            <a:off x="903600" y="3953025"/>
            <a:ext cx="1155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STEP 1</a:t>
            </a:r>
            <a:endParaRPr sz="1100">
              <a:solidFill>
                <a:srgbClr val="C737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Locate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sources and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download</a:t>
            </a:r>
            <a:r>
              <a:rPr lang="es" sz="1100" u="sng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static data.</a:t>
            </a:r>
            <a:endParaRPr sz="1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2313900" y="978550"/>
            <a:ext cx="1155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STEP 2</a:t>
            </a:r>
            <a:endParaRPr sz="1100">
              <a:solidFill>
                <a:srgbClr val="C737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data and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standardize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file formats.</a:t>
            </a:r>
            <a:endParaRPr sz="1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100" u="sng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3755125" y="3953025"/>
            <a:ext cx="1155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STEP 3</a:t>
            </a:r>
            <a:endParaRPr sz="1100">
              <a:solidFill>
                <a:srgbClr val="C737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Import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clean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merge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datasets.</a:t>
            </a:r>
            <a:endParaRPr sz="1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 u="sng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5226750" y="978550"/>
            <a:ext cx="1155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STEP 4</a:t>
            </a:r>
            <a:endParaRPr sz="1100">
              <a:solidFill>
                <a:srgbClr val="C737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Perform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606650" y="3953025"/>
            <a:ext cx="11553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STEP 5</a:t>
            </a:r>
            <a:endParaRPr sz="1100">
              <a:solidFill>
                <a:srgbClr val="C7372F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Create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charts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visuals</a:t>
            </a: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100" u="sng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50" y="27685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369" y="2541525"/>
            <a:ext cx="311226" cy="30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600" y="2778676"/>
            <a:ext cx="517304" cy="3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549" y="2457949"/>
            <a:ext cx="393599" cy="45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7638" y="269100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6300" y="3039961"/>
            <a:ext cx="408100" cy="4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6750" y="2400746"/>
            <a:ext cx="863360" cy="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5224" y="2812513"/>
            <a:ext cx="769242" cy="3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0513" y="2851627"/>
            <a:ext cx="947574" cy="2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781864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TOPIC, HYPOTHESES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1789983" y="2477526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DATA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498269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498269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4775189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  <a:highlight>
                  <a:srgbClr val="5C5C5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ANALYSIS, RESULTS </a:t>
            </a:r>
            <a:endParaRPr sz="2400">
              <a:solidFill>
                <a:srgbClr val="F3F3F3"/>
              </a:solidFill>
              <a:highlight>
                <a:srgbClr val="5C5C5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3491594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4783299" y="247753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CONCLUSIONS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3491594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4783299" y="313978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FUTURE WORK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3491594" y="284404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6955300" y="50"/>
            <a:ext cx="1413000" cy="5143500"/>
          </a:xfrm>
          <a:prstGeom prst="rect">
            <a:avLst/>
          </a:prstGeom>
          <a:solidFill>
            <a:srgbClr val="4662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idx="1" type="subTitle"/>
          </p:nvPr>
        </p:nvSpPr>
        <p:spPr>
          <a:xfrm flipH="1">
            <a:off x="85800" y="3950800"/>
            <a:ext cx="8053800" cy="9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A </a:t>
            </a:r>
            <a:r>
              <a:rPr lang="es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negative</a:t>
            </a:r>
            <a:r>
              <a:rPr lang="es">
                <a:solidFill>
                  <a:schemeClr val="dk2"/>
                </a:solidFill>
              </a:rPr>
              <a:t> relationship was found.  As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price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↑</a:t>
            </a:r>
            <a:r>
              <a:rPr lang="es">
                <a:solidFill>
                  <a:schemeClr val="dk2"/>
                </a:solidFill>
              </a:rPr>
              <a:t>,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emissions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↓</a:t>
            </a:r>
            <a:r>
              <a:rPr lang="es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>
                <a:solidFill>
                  <a:schemeClr val="dk2"/>
                </a:solidFill>
              </a:rPr>
              <a:t>Emissions decreased by 4,863,882.91 metric tons per dollar increase of the price.</a:t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>
                <a:solidFill>
                  <a:schemeClr val="dk2"/>
                </a:solidFill>
              </a:rPr>
              <a:t>The </a:t>
            </a:r>
            <a:r>
              <a:rPr lang="es">
                <a:solidFill>
                  <a:schemeClr val="dk2"/>
                </a:solidFill>
                <a:highlight>
                  <a:srgbClr val="FFFFFF"/>
                </a:highlight>
              </a:rPr>
              <a:t>r-squared</a:t>
            </a:r>
            <a:r>
              <a:rPr lang="es">
                <a:solidFill>
                  <a:schemeClr val="dk2"/>
                </a:solidFill>
              </a:rPr>
              <a:t> was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low</a:t>
            </a:r>
            <a:r>
              <a:rPr lang="es">
                <a:solidFill>
                  <a:schemeClr val="dk2"/>
                </a:solidFill>
              </a:rPr>
              <a:t>, at roughly 0.028, or explaining </a:t>
            </a:r>
            <a:r>
              <a:rPr lang="es" u="sng">
                <a:solidFill>
                  <a:schemeClr val="dk2"/>
                </a:solidFill>
              </a:rPr>
              <a:t>only 2.8%</a:t>
            </a:r>
            <a:r>
              <a:rPr lang="es">
                <a:solidFill>
                  <a:schemeClr val="dk2"/>
                </a:solidFill>
              </a:rPr>
              <a:t> of the total variation.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96" name="Google Shape;296;p32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CARBON EMISSIONS vs PRICE</a:t>
            </a:r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50" y="754413"/>
            <a:ext cx="6756550" cy="31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>
            <p:ph idx="4294967295" type="ctrTitle"/>
          </p:nvPr>
        </p:nvSpPr>
        <p:spPr>
          <a:xfrm>
            <a:off x="533075" y="97850"/>
            <a:ext cx="572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CARBON EMISSIONS vs </a:t>
            </a:r>
            <a:r>
              <a:rPr b="1" lang="es">
                <a:solidFill>
                  <a:srgbClr val="466269"/>
                </a:solidFill>
                <a:latin typeface="Oswald"/>
                <a:ea typeface="Oswald"/>
                <a:cs typeface="Oswald"/>
                <a:sym typeface="Oswald"/>
              </a:rPr>
              <a:t>PRICE</a:t>
            </a:r>
            <a:r>
              <a:rPr lang="es">
                <a:solidFill>
                  <a:srgbClr val="466269"/>
                </a:solidFill>
              </a:rPr>
              <a:t> </a:t>
            </a:r>
            <a:r>
              <a:rPr lang="es">
                <a:solidFill>
                  <a:srgbClr val="466269"/>
                </a:solidFill>
                <a:highlight>
                  <a:srgbClr val="FFFFFF"/>
                </a:highlight>
              </a:rPr>
              <a:t>  </a:t>
            </a:r>
            <a:r>
              <a:rPr i="1" lang="es">
                <a:solidFill>
                  <a:srgbClr val="466269"/>
                </a:solidFill>
                <a:highlight>
                  <a:srgbClr val="FFFFFF"/>
                </a:highlight>
              </a:rPr>
              <a:t> </a:t>
            </a:r>
            <a:endParaRPr i="1">
              <a:solidFill>
                <a:srgbClr val="46626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idx="1" type="subTitle"/>
          </p:nvPr>
        </p:nvSpPr>
        <p:spPr>
          <a:xfrm flipH="1">
            <a:off x="533075" y="3593450"/>
            <a:ext cx="7304100" cy="10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The trend is slightly </a:t>
            </a:r>
            <a:r>
              <a:rPr lang="es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negative</a:t>
            </a:r>
            <a:r>
              <a:rPr lang="es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>
                <a:solidFill>
                  <a:schemeClr val="dk2"/>
                </a:solidFill>
              </a:rPr>
              <a:t>The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correlation</a:t>
            </a:r>
            <a:r>
              <a:rPr lang="es">
                <a:solidFill>
                  <a:schemeClr val="dk2"/>
                </a:solidFill>
              </a:rPr>
              <a:t> is very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weak</a:t>
            </a:r>
            <a:r>
              <a:rPr lang="es">
                <a:solidFill>
                  <a:schemeClr val="dk2"/>
                </a:solidFill>
              </a:rPr>
              <a:t>.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highlight>
                  <a:srgbClr val="FFFFFF"/>
                </a:highlight>
              </a:rPr>
              <a:t>R-squared</a:t>
            </a:r>
            <a:r>
              <a:rPr lang="es">
                <a:solidFill>
                  <a:schemeClr val="dk2"/>
                </a:solidFill>
              </a:rPr>
              <a:t> is </a:t>
            </a:r>
            <a:r>
              <a:rPr lang="es" u="sng">
                <a:solidFill>
                  <a:schemeClr val="dk2"/>
                </a:solidFill>
              </a:rPr>
              <a:t>.0189</a:t>
            </a:r>
            <a:r>
              <a:rPr lang="es">
                <a:solidFill>
                  <a:schemeClr val="dk2"/>
                </a:solidFill>
              </a:rPr>
              <a:t> for total “employment”, and .</a:t>
            </a:r>
            <a:r>
              <a:rPr lang="es" u="sng">
                <a:solidFill>
                  <a:schemeClr val="dk2"/>
                </a:solidFill>
              </a:rPr>
              <a:t>0085</a:t>
            </a:r>
            <a:r>
              <a:rPr lang="es">
                <a:solidFill>
                  <a:schemeClr val="dk2"/>
                </a:solidFill>
              </a:rPr>
              <a:t> for total “wages”.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05" name="Google Shape;305;p33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CARBON EMISSIONS vs  OUTDOOR RECREATION</a:t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5" y="785600"/>
            <a:ext cx="4046825" cy="2697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075" y="785599"/>
            <a:ext cx="4046825" cy="26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>
            <p:ph idx="4294967295" type="ctrTitle"/>
          </p:nvPr>
        </p:nvSpPr>
        <p:spPr>
          <a:xfrm>
            <a:off x="533075" y="97850"/>
            <a:ext cx="718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CARBON EMISSIONS vs </a:t>
            </a:r>
            <a:r>
              <a:rPr b="1" lang="es">
                <a:solidFill>
                  <a:srgbClr val="466269"/>
                </a:solidFill>
                <a:latin typeface="Oswald"/>
                <a:ea typeface="Oswald"/>
                <a:cs typeface="Oswald"/>
                <a:sym typeface="Oswald"/>
              </a:rPr>
              <a:t>OUTDOOR RECREATION</a:t>
            </a:r>
            <a:endParaRPr b="1">
              <a:solidFill>
                <a:srgbClr val="46626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idx="1" type="subTitle"/>
          </p:nvPr>
        </p:nvSpPr>
        <p:spPr>
          <a:xfrm flipH="1">
            <a:off x="85800" y="4230350"/>
            <a:ext cx="8053800" cy="7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A</a:t>
            </a:r>
            <a:r>
              <a:rPr lang="es">
                <a:solidFill>
                  <a:srgbClr val="C7372F"/>
                </a:solidFill>
              </a:rPr>
              <a:t> </a:t>
            </a:r>
            <a:r>
              <a:rPr lang="es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negative</a:t>
            </a:r>
            <a:r>
              <a:rPr lang="es">
                <a:solidFill>
                  <a:schemeClr val="dk2"/>
                </a:solidFill>
              </a:rPr>
              <a:t> relationship was found.  As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population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↑</a:t>
            </a:r>
            <a:r>
              <a:rPr lang="es">
                <a:solidFill>
                  <a:schemeClr val="dk2"/>
                </a:solidFill>
              </a:rPr>
              <a:t> ,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emissions</a:t>
            </a:r>
            <a:r>
              <a:rPr lang="es">
                <a:solidFill>
                  <a:schemeClr val="dk2"/>
                </a:solidFill>
              </a:rPr>
              <a:t> per capita </a:t>
            </a:r>
            <a:r>
              <a:rPr b="1" lang="es" sz="2000">
                <a:solidFill>
                  <a:srgbClr val="C7372F"/>
                </a:solidFill>
              </a:rPr>
              <a:t>↓</a:t>
            </a:r>
            <a:r>
              <a:rPr lang="es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s">
                <a:solidFill>
                  <a:schemeClr val="dk2"/>
                </a:solidFill>
              </a:rPr>
              <a:t>The </a:t>
            </a:r>
            <a:r>
              <a:rPr lang="es">
                <a:solidFill>
                  <a:schemeClr val="dk2"/>
                </a:solidFill>
                <a:highlight>
                  <a:srgbClr val="FFFFFF"/>
                </a:highlight>
              </a:rPr>
              <a:t>r-squared</a:t>
            </a:r>
            <a:r>
              <a:rPr lang="es">
                <a:solidFill>
                  <a:schemeClr val="dk2"/>
                </a:solidFill>
              </a:rPr>
              <a:t> was </a:t>
            </a:r>
            <a:r>
              <a:rPr lang="es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low</a:t>
            </a:r>
            <a:r>
              <a:rPr lang="es">
                <a:solidFill>
                  <a:schemeClr val="dk2"/>
                </a:solidFill>
              </a:rPr>
              <a:t>, at roughly 0.022, or explaining </a:t>
            </a:r>
            <a:r>
              <a:rPr lang="es" u="sng">
                <a:solidFill>
                  <a:schemeClr val="dk2"/>
                </a:solidFill>
              </a:rPr>
              <a:t>only 2.2%</a:t>
            </a:r>
            <a:r>
              <a:rPr lang="es">
                <a:solidFill>
                  <a:schemeClr val="dk2"/>
                </a:solidFill>
              </a:rPr>
              <a:t> of the total variation.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15" name="Google Shape;315;p3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CARBON EMISSIONS vs POPULATION</a:t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0" y="698775"/>
            <a:ext cx="5075250" cy="33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>
            <p:ph idx="4294967295" type="ctrTitle"/>
          </p:nvPr>
        </p:nvSpPr>
        <p:spPr>
          <a:xfrm>
            <a:off x="533075" y="97850"/>
            <a:ext cx="572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CARBON EMISSIONS vs </a:t>
            </a:r>
            <a:r>
              <a:rPr b="1" lang="es">
                <a:solidFill>
                  <a:srgbClr val="466269"/>
                </a:solidFill>
                <a:latin typeface="Oswald"/>
                <a:ea typeface="Oswald"/>
                <a:cs typeface="Oswald"/>
                <a:sym typeface="Oswald"/>
              </a:rPr>
              <a:t>POPULATION</a:t>
            </a:r>
            <a:endParaRPr b="1">
              <a:solidFill>
                <a:srgbClr val="46626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/>
        </p:nvSpPr>
        <p:spPr>
          <a:xfrm>
            <a:off x="1781864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TOPIC, HYPOTHESES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1789983" y="2477526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DATA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498269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498269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4775189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ANALYSIS, RESULTS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3491594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4783299" y="247753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  <a:highlight>
                  <a:srgbClr val="5C5C5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CONCLUSIONS</a:t>
            </a:r>
            <a:endParaRPr sz="2400">
              <a:solidFill>
                <a:srgbClr val="F3F3F3"/>
              </a:solidFill>
              <a:highlight>
                <a:srgbClr val="5C5C5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3491594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4783299" y="313978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FUTURE WORK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491594" y="284404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6955300" y="50"/>
            <a:ext cx="1413000" cy="5143500"/>
          </a:xfrm>
          <a:prstGeom prst="rect">
            <a:avLst/>
          </a:prstGeom>
          <a:solidFill>
            <a:srgbClr val="4662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3" type="subTitle"/>
          </p:nvPr>
        </p:nvSpPr>
        <p:spPr>
          <a:xfrm>
            <a:off x="5879952" y="3599700"/>
            <a:ext cx="22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chemeClr val="dk2"/>
                </a:solidFill>
              </a:rPr>
              <a:t>Utilizing </a:t>
            </a:r>
            <a:r>
              <a:rPr lang="es" sz="14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regressions</a:t>
            </a:r>
            <a:r>
              <a:rPr lang="es" sz="1400">
                <a:solidFill>
                  <a:schemeClr val="dk2"/>
                </a:solidFill>
              </a:rPr>
              <a:t>, we came to some </a:t>
            </a:r>
            <a:r>
              <a:rPr i="1" lang="es" sz="1400">
                <a:solidFill>
                  <a:schemeClr val="dk2"/>
                </a:solidFill>
              </a:rPr>
              <a:t>conclusions </a:t>
            </a:r>
            <a:r>
              <a:rPr lang="es" sz="1400">
                <a:solidFill>
                  <a:schemeClr val="dk2"/>
                </a:solidFill>
              </a:rPr>
              <a:t>!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38" name="Google Shape;338;p36"/>
          <p:cNvSpPr txBox="1"/>
          <p:nvPr>
            <p:ph idx="2" type="ctrTitle"/>
          </p:nvPr>
        </p:nvSpPr>
        <p:spPr>
          <a:xfrm>
            <a:off x="5879939" y="3102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SOLUTION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9" name="Google Shape;339;p36"/>
          <p:cNvSpPr txBox="1"/>
          <p:nvPr>
            <p:ph type="ctrTitle"/>
          </p:nvPr>
        </p:nvSpPr>
        <p:spPr>
          <a:xfrm>
            <a:off x="426375" y="854863"/>
            <a:ext cx="280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PROBLEM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0" name="Google Shape;340;p36"/>
          <p:cNvSpPr txBox="1"/>
          <p:nvPr>
            <p:ph idx="1" type="subTitle"/>
          </p:nvPr>
        </p:nvSpPr>
        <p:spPr>
          <a:xfrm>
            <a:off x="972675" y="1352275"/>
            <a:ext cx="22596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chemeClr val="dk2"/>
                </a:solidFill>
              </a:rPr>
              <a:t>What is the </a:t>
            </a:r>
            <a:r>
              <a:rPr lang="es" sz="14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relationship</a:t>
            </a:r>
            <a:r>
              <a:rPr lang="es" sz="1400">
                <a:solidFill>
                  <a:schemeClr val="dk2"/>
                </a:solidFill>
              </a:rPr>
              <a:t> between </a:t>
            </a:r>
            <a:r>
              <a:rPr lang="es" sz="14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carbon emissions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1400">
                <a:solidFill>
                  <a:schemeClr val="dk2"/>
                </a:solidFill>
              </a:rPr>
              <a:t>and </a:t>
            </a:r>
            <a:r>
              <a:rPr lang="es" sz="14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other variables </a:t>
            </a:r>
            <a:r>
              <a:rPr lang="es" sz="1400">
                <a:solidFill>
                  <a:schemeClr val="dk2"/>
                </a:solidFill>
              </a:rPr>
              <a:t>?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42" name="Google Shape;342;p36"/>
          <p:cNvSpPr txBox="1"/>
          <p:nvPr>
            <p:ph idx="4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 VS. SOLUTION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24459" r="24454" t="0"/>
          <a:stretch/>
        </p:blipFill>
        <p:spPr>
          <a:xfrm>
            <a:off x="3592200" y="435650"/>
            <a:ext cx="1959595" cy="215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 b="0" l="8606" r="54581" t="45972"/>
          <a:stretch/>
        </p:blipFill>
        <p:spPr>
          <a:xfrm>
            <a:off x="3592200" y="2593229"/>
            <a:ext cx="1959603" cy="215758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3599074" y="435650"/>
            <a:ext cx="1959600" cy="43152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 rot="5400000">
            <a:off x="3472790" y="1380888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925" y="2593225"/>
            <a:ext cx="2001750" cy="21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100" y="435650"/>
            <a:ext cx="2001750" cy="21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/>
          <p:nvPr/>
        </p:nvSpPr>
        <p:spPr>
          <a:xfrm>
            <a:off x="3576324" y="414150"/>
            <a:ext cx="1959600" cy="43152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 rot="5400000">
            <a:off x="3472790" y="1380888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 rot="-5400000">
            <a:off x="5207443" y="3538450"/>
            <a:ext cx="449700" cy="267100"/>
          </a:xfrm>
          <a:prstGeom prst="flowChartExtra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58" name="Google Shape;358;p37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1ST CONCLUSION</a:t>
            </a:r>
            <a:endParaRPr/>
          </a:p>
        </p:txBody>
      </p:sp>
      <p:sp>
        <p:nvSpPr>
          <p:cNvPr id="359" name="Google Shape;359;p37"/>
          <p:cNvSpPr txBox="1"/>
          <p:nvPr>
            <p:ph idx="4294967295" type="subTitle"/>
          </p:nvPr>
        </p:nvSpPr>
        <p:spPr>
          <a:xfrm>
            <a:off x="4306601" y="1673425"/>
            <a:ext cx="3807300" cy="16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A </a:t>
            </a:r>
            <a:r>
              <a:rPr lang="es" sz="14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negative relationship</a:t>
            </a:r>
            <a:r>
              <a:rPr lang="es" sz="1400">
                <a:solidFill>
                  <a:schemeClr val="dk2"/>
                </a:solidFill>
              </a:rPr>
              <a:t> was found, </a:t>
            </a:r>
            <a:r>
              <a:rPr lang="es" sz="1400" u="sng">
                <a:solidFill>
                  <a:schemeClr val="dk2"/>
                </a:solidFill>
              </a:rPr>
              <a:t>in line with our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hypothesis</a:t>
            </a:r>
            <a:r>
              <a:rPr lang="es" sz="1400">
                <a:solidFill>
                  <a:schemeClr val="dk2"/>
                </a:solidFill>
              </a:rPr>
              <a:t>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Only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2.8%</a:t>
            </a:r>
            <a:r>
              <a:rPr lang="es" sz="1400">
                <a:solidFill>
                  <a:schemeClr val="dk2"/>
                </a:solidFill>
              </a:rPr>
              <a:t> of the variation was explained by the model.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This may be because our emissions data came from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all sources</a:t>
            </a:r>
            <a:r>
              <a:rPr lang="es" sz="1400">
                <a:solidFill>
                  <a:schemeClr val="dk2"/>
                </a:solidFill>
              </a:rPr>
              <a:t>, </a:t>
            </a:r>
            <a:r>
              <a:rPr i="1" lang="es" sz="1400">
                <a:solidFill>
                  <a:srgbClr val="C7372F"/>
                </a:solidFill>
              </a:rPr>
              <a:t>not</a:t>
            </a:r>
            <a:r>
              <a:rPr lang="es" sz="1400">
                <a:solidFill>
                  <a:schemeClr val="dk2"/>
                </a:solidFill>
              </a:rPr>
              <a:t> </a:t>
            </a:r>
            <a:r>
              <a:rPr lang="es" sz="1400">
                <a:solidFill>
                  <a:schemeClr val="dk2"/>
                </a:solidFill>
              </a:rPr>
              <a:t> just the </a:t>
            </a:r>
            <a:r>
              <a:rPr lang="es" sz="1400" u="sng">
                <a:solidFill>
                  <a:schemeClr val="dk2"/>
                </a:solidFill>
              </a:rPr>
              <a:t>electricity generation industry</a:t>
            </a:r>
            <a:r>
              <a:rPr lang="es" sz="1400">
                <a:solidFill>
                  <a:schemeClr val="dk2"/>
                </a:solidFill>
              </a:rPr>
              <a:t>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 rotWithShape="1">
          <a:blip r:embed="rId3">
            <a:alphaModFix/>
          </a:blip>
          <a:srcRect b="10" l="0" r="10233" t="0"/>
          <a:stretch/>
        </p:blipFill>
        <p:spPr>
          <a:xfrm>
            <a:off x="0" y="1313975"/>
            <a:ext cx="4005302" cy="25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>
            <p:ph idx="2" type="ctrTitle"/>
          </p:nvPr>
        </p:nvSpPr>
        <p:spPr>
          <a:xfrm>
            <a:off x="4495000" y="149075"/>
            <a:ext cx="34305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1ST CONCLUSION - EMISSIONS vs </a:t>
            </a:r>
            <a:r>
              <a:rPr b="1" lang="es">
                <a:latin typeface="Oswald"/>
                <a:ea typeface="Oswald"/>
                <a:cs typeface="Oswald"/>
                <a:sym typeface="Oswald"/>
              </a:rPr>
              <a:t>PRICE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0" y="1317000"/>
            <a:ext cx="4005300" cy="25095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3975"/>
            <a:ext cx="4005300" cy="25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69" name="Google Shape;369;p38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2ND CONCLUSION</a:t>
            </a:r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 rotWithShape="1">
          <a:blip r:embed="rId3">
            <a:alphaModFix/>
          </a:blip>
          <a:srcRect b="10" l="0" r="10233" t="0"/>
          <a:stretch/>
        </p:blipFill>
        <p:spPr>
          <a:xfrm>
            <a:off x="0" y="1313975"/>
            <a:ext cx="4005302" cy="25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>
            <p:ph idx="4294967295" type="subTitle"/>
          </p:nvPr>
        </p:nvSpPr>
        <p:spPr>
          <a:xfrm>
            <a:off x="4306601" y="1743000"/>
            <a:ext cx="3807300" cy="16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The data </a:t>
            </a:r>
            <a:r>
              <a:rPr lang="es" sz="14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does not</a:t>
            </a:r>
            <a:r>
              <a:rPr lang="es" sz="1400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support</a:t>
            </a:r>
            <a:r>
              <a:rPr lang="es" sz="1400">
                <a:solidFill>
                  <a:schemeClr val="dk2"/>
                </a:solidFill>
              </a:rPr>
              <a:t> our </a:t>
            </a:r>
            <a:r>
              <a:rPr lang="es" sz="1400" u="sng">
                <a:solidFill>
                  <a:schemeClr val="dk2"/>
                </a:solidFill>
              </a:rPr>
              <a:t>hypothesis</a:t>
            </a:r>
            <a:r>
              <a:rPr lang="es" sz="1400">
                <a:solidFill>
                  <a:schemeClr val="dk2"/>
                </a:solidFill>
              </a:rPr>
              <a:t>. The correlation is negative, but very weak.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“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Outdoor Recreation</a:t>
            </a:r>
            <a:r>
              <a:rPr lang="es" sz="1400">
                <a:solidFill>
                  <a:schemeClr val="dk2"/>
                </a:solidFill>
              </a:rPr>
              <a:t>” includes a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broad</a:t>
            </a:r>
            <a:r>
              <a:rPr lang="es" sz="1400">
                <a:solidFill>
                  <a:schemeClr val="dk2"/>
                </a:solidFill>
              </a:rPr>
              <a:t> range of activities.  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s" sz="1400">
                <a:solidFill>
                  <a:schemeClr val="dk2"/>
                </a:solidFill>
              </a:rPr>
              <a:t>There may be </a:t>
            </a:r>
            <a:r>
              <a:rPr i="1" lang="es" sz="1400">
                <a:solidFill>
                  <a:schemeClr val="dk2"/>
                </a:solidFill>
              </a:rPr>
              <a:t>stronger</a:t>
            </a:r>
            <a:r>
              <a:rPr lang="es" sz="1400">
                <a:solidFill>
                  <a:schemeClr val="dk2"/>
                </a:solidFill>
              </a:rPr>
              <a:t> correlations for </a:t>
            </a:r>
            <a:r>
              <a:rPr i="1" lang="es" sz="1400">
                <a:solidFill>
                  <a:schemeClr val="dk2"/>
                </a:solidFill>
              </a:rPr>
              <a:t>more detailed subgroups</a:t>
            </a:r>
            <a:r>
              <a:rPr lang="es" sz="1400">
                <a:solidFill>
                  <a:schemeClr val="dk2"/>
                </a:solidFill>
              </a:rPr>
              <a:t> of activities.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3975"/>
            <a:ext cx="4005301" cy="2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8"/>
          <p:cNvSpPr/>
          <p:nvPr/>
        </p:nvSpPr>
        <p:spPr>
          <a:xfrm>
            <a:off x="0" y="1313975"/>
            <a:ext cx="4005300" cy="25095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 txBox="1"/>
          <p:nvPr>
            <p:ph idx="2" type="ctrTitle"/>
          </p:nvPr>
        </p:nvSpPr>
        <p:spPr>
          <a:xfrm>
            <a:off x="4495000" y="149075"/>
            <a:ext cx="42225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2ND</a:t>
            </a:r>
            <a:r>
              <a:rPr lang="es">
                <a:solidFill>
                  <a:schemeClr val="dk2"/>
                </a:solidFill>
              </a:rPr>
              <a:t> CONCLUSION -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EMISSIONS vs </a:t>
            </a:r>
            <a:r>
              <a:rPr b="1" lang="es">
                <a:latin typeface="Oswald"/>
                <a:ea typeface="Oswald"/>
                <a:cs typeface="Oswald"/>
                <a:sym typeface="Oswald"/>
              </a:rPr>
              <a:t>OUTDOOR SPACE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80" name="Google Shape;380;p39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3RD CONCLUSION</a:t>
            </a:r>
            <a:endParaRPr/>
          </a:p>
        </p:txBody>
      </p:sp>
      <p:sp>
        <p:nvSpPr>
          <p:cNvPr id="381" name="Google Shape;381;p39"/>
          <p:cNvSpPr txBox="1"/>
          <p:nvPr>
            <p:ph idx="2" type="ctrTitle"/>
          </p:nvPr>
        </p:nvSpPr>
        <p:spPr>
          <a:xfrm>
            <a:off x="4495000" y="149075"/>
            <a:ext cx="36447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3RD</a:t>
            </a:r>
            <a:r>
              <a:rPr lang="es">
                <a:solidFill>
                  <a:schemeClr val="dk2"/>
                </a:solidFill>
              </a:rPr>
              <a:t> CONCLUSION - EMISSIONS vs </a:t>
            </a:r>
            <a:r>
              <a:rPr b="1" lang="es">
                <a:latin typeface="Oswald"/>
                <a:ea typeface="Oswald"/>
                <a:cs typeface="Oswald"/>
                <a:sym typeface="Oswald"/>
              </a:rPr>
              <a:t>POPULATION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3">
            <a:alphaModFix/>
          </a:blip>
          <a:srcRect b="10" l="0" r="10233" t="0"/>
          <a:stretch/>
        </p:blipFill>
        <p:spPr>
          <a:xfrm>
            <a:off x="0" y="1313975"/>
            <a:ext cx="4005302" cy="25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>
            <p:ph idx="4294967295" type="subTitle"/>
          </p:nvPr>
        </p:nvSpPr>
        <p:spPr>
          <a:xfrm>
            <a:off x="4306601" y="1631500"/>
            <a:ext cx="3807300" cy="16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A </a:t>
            </a:r>
            <a:r>
              <a:rPr lang="es" sz="14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negative relationship</a:t>
            </a:r>
            <a:r>
              <a:rPr lang="es" sz="1400">
                <a:solidFill>
                  <a:schemeClr val="dk2"/>
                </a:solidFill>
              </a:rPr>
              <a:t> was found, </a:t>
            </a:r>
            <a:r>
              <a:rPr lang="es" sz="1400" u="sng">
                <a:solidFill>
                  <a:schemeClr val="dk2"/>
                </a:solidFill>
              </a:rPr>
              <a:t>in line with our</a:t>
            </a:r>
            <a:r>
              <a:rPr lang="es" sz="1400">
                <a:solidFill>
                  <a:schemeClr val="dk2"/>
                </a:solidFill>
              </a:rPr>
              <a:t>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hypothesis</a:t>
            </a:r>
            <a:r>
              <a:rPr lang="es" sz="1400">
                <a:solidFill>
                  <a:schemeClr val="dk2"/>
                </a:solidFill>
              </a:rPr>
              <a:t>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>
                <a:solidFill>
                  <a:schemeClr val="dk2"/>
                </a:solidFill>
              </a:rPr>
              <a:t>Only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2.2%</a:t>
            </a:r>
            <a:r>
              <a:rPr lang="es" sz="1400">
                <a:solidFill>
                  <a:schemeClr val="dk2"/>
                </a:solidFill>
              </a:rPr>
              <a:t> of the variation was explained by the model.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 sz="1400" u="sng">
                <a:solidFill>
                  <a:schemeClr val="dk2"/>
                </a:solidFill>
              </a:rPr>
              <a:t>Drilling down</a:t>
            </a:r>
            <a:r>
              <a:rPr lang="es" sz="1400">
                <a:solidFill>
                  <a:schemeClr val="dk2"/>
                </a:solidFill>
              </a:rPr>
              <a:t> into more </a:t>
            </a:r>
            <a:r>
              <a:rPr lang="es" sz="1400">
                <a:solidFill>
                  <a:srgbClr val="C7372F"/>
                </a:solidFill>
              </a:rPr>
              <a:t>detailed</a:t>
            </a:r>
            <a:r>
              <a:rPr lang="es" sz="1400">
                <a:solidFill>
                  <a:schemeClr val="dk2"/>
                </a:solidFill>
              </a:rPr>
              <a:t> aspects of </a:t>
            </a:r>
            <a:r>
              <a:rPr lang="es" sz="1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populations size </a:t>
            </a:r>
            <a:r>
              <a:rPr lang="es" sz="1400">
                <a:solidFill>
                  <a:schemeClr val="dk2"/>
                </a:solidFill>
              </a:rPr>
              <a:t>(e.g. population density), may yield </a:t>
            </a:r>
            <a:r>
              <a:rPr i="1" lang="es" sz="1400">
                <a:solidFill>
                  <a:schemeClr val="dk2"/>
                </a:solidFill>
              </a:rPr>
              <a:t>stronger</a:t>
            </a:r>
            <a:r>
              <a:rPr lang="es" sz="1400">
                <a:solidFill>
                  <a:schemeClr val="dk2"/>
                </a:solidFill>
              </a:rPr>
              <a:t> correlations.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3975"/>
            <a:ext cx="4005300" cy="2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0" y="1314063"/>
            <a:ext cx="4005300" cy="25095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1781864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  <a:highlight>
                  <a:srgbClr val="5C5C5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TOPIC, HYPOTHESES</a:t>
            </a:r>
            <a:endParaRPr sz="2400">
              <a:solidFill>
                <a:srgbClr val="F3F3F3"/>
              </a:solidFill>
              <a:highlight>
                <a:srgbClr val="5C5C5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789983" y="2477526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DATA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98269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98269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775189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ANALYSIS, RESULTS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491594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4783299" y="247753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CONCLUSIONS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491594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783299" y="313978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FUTURE WORK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3491594" y="284404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6955300" y="50"/>
            <a:ext cx="1413000" cy="5143500"/>
          </a:xfrm>
          <a:prstGeom prst="rect">
            <a:avLst/>
          </a:prstGeom>
          <a:solidFill>
            <a:srgbClr val="4662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/>
        </p:nvSpPr>
        <p:spPr>
          <a:xfrm>
            <a:off x="1781864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TOPIC, HYPOTHESES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1789983" y="2477526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DATA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498269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498269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4775189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ANALYSIS, RESULTS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3491594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4783299" y="247753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CONCLUSIONS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3491594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4783299" y="313978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  <a:highlight>
                  <a:srgbClr val="5C5C5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FUTURE WORK</a:t>
            </a:r>
            <a:endParaRPr sz="2400">
              <a:solidFill>
                <a:srgbClr val="F3F3F3"/>
              </a:solidFill>
              <a:highlight>
                <a:srgbClr val="5C5C5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3491594" y="284404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400" name="Google Shape;400;p40"/>
          <p:cNvSpPr/>
          <p:nvPr/>
        </p:nvSpPr>
        <p:spPr>
          <a:xfrm>
            <a:off x="6955300" y="50"/>
            <a:ext cx="1413000" cy="5143500"/>
          </a:xfrm>
          <a:prstGeom prst="rect">
            <a:avLst/>
          </a:prstGeom>
          <a:solidFill>
            <a:srgbClr val="4662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406" name="Google Shape;406;p41"/>
          <p:cNvSpPr txBox="1"/>
          <p:nvPr>
            <p:ph idx="6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NOTES FOR FUTURE WORK</a:t>
            </a:r>
            <a:endParaRPr/>
          </a:p>
        </p:txBody>
      </p:sp>
      <p:sp>
        <p:nvSpPr>
          <p:cNvPr id="407" name="Google Shape;407;p41"/>
          <p:cNvSpPr txBox="1"/>
          <p:nvPr>
            <p:ph idx="4" type="ctrTitle"/>
          </p:nvPr>
        </p:nvSpPr>
        <p:spPr>
          <a:xfrm>
            <a:off x="5691877" y="94581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OTHER FACTORS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08" name="Google Shape;408;p41"/>
          <p:cNvSpPr txBox="1"/>
          <p:nvPr>
            <p:ph idx="1" type="subTitle"/>
          </p:nvPr>
        </p:nvSpPr>
        <p:spPr>
          <a:xfrm>
            <a:off x="855800" y="152361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Usage of emissions data from </a:t>
            </a:r>
            <a:r>
              <a:rPr lang="es">
                <a:solidFill>
                  <a:srgbClr val="C7372F"/>
                </a:solidFill>
              </a:rPr>
              <a:t>solely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lang="es" u="sng">
                <a:solidFill>
                  <a:schemeClr val="dk2"/>
                </a:solidFill>
              </a:rPr>
              <a:t>electricity generation.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409" name="Google Shape;409;p41"/>
          <p:cNvSpPr txBox="1"/>
          <p:nvPr>
            <p:ph type="ctrTitle"/>
          </p:nvPr>
        </p:nvSpPr>
        <p:spPr>
          <a:xfrm>
            <a:off x="601675" y="945813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DATA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10" name="Google Shape;410;p41"/>
          <p:cNvSpPr txBox="1"/>
          <p:nvPr>
            <p:ph idx="5" type="subTitle"/>
          </p:nvPr>
        </p:nvSpPr>
        <p:spPr>
          <a:xfrm>
            <a:off x="6036602" y="152361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t</a:t>
            </a:r>
            <a:r>
              <a:rPr lang="es">
                <a:solidFill>
                  <a:schemeClr val="dk2"/>
                </a:solidFill>
              </a:rPr>
              <a:t>hat </a:t>
            </a:r>
            <a:r>
              <a:rPr lang="es">
                <a:solidFill>
                  <a:srgbClr val="C7372F"/>
                </a:solidFill>
              </a:rPr>
              <a:t>influence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b="1" lang="es">
                <a:solidFill>
                  <a:schemeClr val="dk2"/>
                </a:solidFill>
              </a:rPr>
              <a:t>carbon emissions</a:t>
            </a:r>
            <a:r>
              <a:rPr lang="es">
                <a:solidFill>
                  <a:schemeClr val="dk2"/>
                </a:solidFill>
              </a:rPr>
              <a:t>;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Local laws? National standards? International treaties such as Paris?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1" name="Google Shape;411;p41"/>
          <p:cNvSpPr txBox="1"/>
          <p:nvPr>
            <p:ph idx="2" type="ctrTitle"/>
          </p:nvPr>
        </p:nvSpPr>
        <p:spPr>
          <a:xfrm>
            <a:off x="3112589" y="94581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FURTHER STUDY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12" name="Google Shape;412;p41"/>
          <p:cNvSpPr txBox="1"/>
          <p:nvPr>
            <p:ph idx="3" type="subTitle"/>
          </p:nvPr>
        </p:nvSpPr>
        <p:spPr>
          <a:xfrm>
            <a:off x="3457314" y="1523613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could be done into where resources from a </a:t>
            </a:r>
            <a:r>
              <a:rPr b="1" lang="es">
                <a:solidFill>
                  <a:schemeClr val="dk2"/>
                </a:solidFill>
              </a:rPr>
              <a:t>price</a:t>
            </a:r>
            <a:r>
              <a:rPr lang="es">
                <a:solidFill>
                  <a:schemeClr val="dk2"/>
                </a:solidFill>
              </a:rPr>
              <a:t> on carbon are spent;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</a:rPr>
              <a:t>To general fund? Green initiatives?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3" name="Google Shape;413;p41"/>
          <p:cNvSpPr txBox="1"/>
          <p:nvPr>
            <p:ph type="ctrTitle"/>
          </p:nvPr>
        </p:nvSpPr>
        <p:spPr>
          <a:xfrm>
            <a:off x="2293200" y="291100"/>
            <a:ext cx="42165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2"/>
                </a:solidFill>
              </a:rPr>
              <a:t>NOTES FOR FUTURE WORK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992100" y="3278100"/>
            <a:ext cx="1703400" cy="186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41"/>
          <p:cNvGrpSpPr/>
          <p:nvPr/>
        </p:nvGrpSpPr>
        <p:grpSpPr>
          <a:xfrm>
            <a:off x="1577363" y="3943487"/>
            <a:ext cx="532875" cy="532825"/>
            <a:chOff x="5228525" y="2574350"/>
            <a:chExt cx="532875" cy="532825"/>
          </a:xfrm>
        </p:grpSpPr>
        <p:sp>
          <p:nvSpPr>
            <p:cNvPr id="416" name="Google Shape;416;p41"/>
            <p:cNvSpPr/>
            <p:nvPr/>
          </p:nvSpPr>
          <p:spPr>
            <a:xfrm>
              <a:off x="5228525" y="2577675"/>
              <a:ext cx="532875" cy="529500"/>
            </a:xfrm>
            <a:custGeom>
              <a:rect b="b" l="l" r="r" t="t"/>
              <a:pathLst>
                <a:path extrusionOk="0" h="21180" w="21315">
                  <a:moveTo>
                    <a:pt x="12308" y="1"/>
                  </a:moveTo>
                  <a:cubicBezTo>
                    <a:pt x="12107" y="1"/>
                    <a:pt x="11931" y="146"/>
                    <a:pt x="11897" y="349"/>
                  </a:cubicBezTo>
                  <a:cubicBezTo>
                    <a:pt x="11861" y="578"/>
                    <a:pt x="12017" y="793"/>
                    <a:pt x="12245" y="829"/>
                  </a:cubicBezTo>
                  <a:cubicBezTo>
                    <a:pt x="17017" y="1603"/>
                    <a:pt x="20481" y="5681"/>
                    <a:pt x="20481" y="10523"/>
                  </a:cubicBezTo>
                  <a:cubicBezTo>
                    <a:pt x="20481" y="15940"/>
                    <a:pt x="16075" y="20348"/>
                    <a:pt x="10657" y="20348"/>
                  </a:cubicBezTo>
                  <a:cubicBezTo>
                    <a:pt x="5240" y="20348"/>
                    <a:pt x="834" y="15940"/>
                    <a:pt x="834" y="10523"/>
                  </a:cubicBezTo>
                  <a:cubicBezTo>
                    <a:pt x="834" y="5688"/>
                    <a:pt x="4291" y="1611"/>
                    <a:pt x="9055" y="830"/>
                  </a:cubicBezTo>
                  <a:cubicBezTo>
                    <a:pt x="9281" y="793"/>
                    <a:pt x="9435" y="578"/>
                    <a:pt x="9398" y="351"/>
                  </a:cubicBezTo>
                  <a:cubicBezTo>
                    <a:pt x="9364" y="148"/>
                    <a:pt x="9188" y="3"/>
                    <a:pt x="8988" y="3"/>
                  </a:cubicBezTo>
                  <a:cubicBezTo>
                    <a:pt x="8966" y="3"/>
                    <a:pt x="8943" y="5"/>
                    <a:pt x="8920" y="8"/>
                  </a:cubicBezTo>
                  <a:cubicBezTo>
                    <a:pt x="6456" y="413"/>
                    <a:pt x="4197" y="1685"/>
                    <a:pt x="2564" y="3592"/>
                  </a:cubicBezTo>
                  <a:cubicBezTo>
                    <a:pt x="909" y="5523"/>
                    <a:pt x="1" y="7981"/>
                    <a:pt x="1" y="10523"/>
                  </a:cubicBezTo>
                  <a:cubicBezTo>
                    <a:pt x="1" y="13370"/>
                    <a:pt x="1109" y="16046"/>
                    <a:pt x="3122" y="18058"/>
                  </a:cubicBezTo>
                  <a:cubicBezTo>
                    <a:pt x="5135" y="20071"/>
                    <a:pt x="7810" y="21179"/>
                    <a:pt x="10657" y="21179"/>
                  </a:cubicBezTo>
                  <a:cubicBezTo>
                    <a:pt x="13503" y="21179"/>
                    <a:pt x="16180" y="20071"/>
                    <a:pt x="18193" y="18058"/>
                  </a:cubicBezTo>
                  <a:cubicBezTo>
                    <a:pt x="20206" y="16046"/>
                    <a:pt x="21314" y="13370"/>
                    <a:pt x="21314" y="10523"/>
                  </a:cubicBezTo>
                  <a:cubicBezTo>
                    <a:pt x="21314" y="7978"/>
                    <a:pt x="20403" y="5517"/>
                    <a:pt x="18746" y="3586"/>
                  </a:cubicBezTo>
                  <a:lnTo>
                    <a:pt x="18747" y="3586"/>
                  </a:lnTo>
                  <a:cubicBezTo>
                    <a:pt x="17109" y="1678"/>
                    <a:pt x="14847" y="407"/>
                    <a:pt x="12379" y="7"/>
                  </a:cubicBezTo>
                  <a:cubicBezTo>
                    <a:pt x="12355" y="3"/>
                    <a:pt x="12332" y="1"/>
                    <a:pt x="12308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B695"/>
                </a:solidFill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5484600" y="2574350"/>
              <a:ext cx="20825" cy="20850"/>
            </a:xfrm>
            <a:custGeom>
              <a:rect b="b" l="l" r="r" t="t"/>
              <a:pathLst>
                <a:path extrusionOk="0" h="834" w="833">
                  <a:moveTo>
                    <a:pt x="409" y="0"/>
                  </a:moveTo>
                  <a:cubicBezTo>
                    <a:pt x="182" y="5"/>
                    <a:pt x="1" y="189"/>
                    <a:pt x="1" y="416"/>
                  </a:cubicBezTo>
                  <a:cubicBezTo>
                    <a:pt x="1" y="642"/>
                    <a:pt x="182" y="828"/>
                    <a:pt x="409" y="832"/>
                  </a:cubicBezTo>
                  <a:lnTo>
                    <a:pt x="409" y="834"/>
                  </a:lnTo>
                  <a:lnTo>
                    <a:pt x="418" y="834"/>
                  </a:lnTo>
                  <a:cubicBezTo>
                    <a:pt x="647" y="832"/>
                    <a:pt x="831" y="648"/>
                    <a:pt x="833" y="419"/>
                  </a:cubicBezTo>
                  <a:cubicBezTo>
                    <a:pt x="833" y="336"/>
                    <a:pt x="808" y="252"/>
                    <a:pt x="761" y="183"/>
                  </a:cubicBezTo>
                  <a:cubicBezTo>
                    <a:pt x="683" y="69"/>
                    <a:pt x="555" y="0"/>
                    <a:pt x="4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B695"/>
                </a:solidFill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5280150" y="2653400"/>
              <a:ext cx="429900" cy="402550"/>
            </a:xfrm>
            <a:custGeom>
              <a:rect b="b" l="l" r="r" t="t"/>
              <a:pathLst>
                <a:path extrusionOk="0" h="16102" w="17196">
                  <a:moveTo>
                    <a:pt x="4360" y="996"/>
                  </a:moveTo>
                  <a:lnTo>
                    <a:pt x="6956" y="5491"/>
                  </a:lnTo>
                  <a:cubicBezTo>
                    <a:pt x="6466" y="5890"/>
                    <a:pt x="6141" y="6455"/>
                    <a:pt x="6040" y="7078"/>
                  </a:cubicBezTo>
                  <a:lnTo>
                    <a:pt x="845" y="7078"/>
                  </a:lnTo>
                  <a:cubicBezTo>
                    <a:pt x="982" y="4612"/>
                    <a:pt x="2295" y="2341"/>
                    <a:pt x="4360" y="996"/>
                  </a:cubicBezTo>
                  <a:close/>
                  <a:moveTo>
                    <a:pt x="12841" y="1001"/>
                  </a:moveTo>
                  <a:cubicBezTo>
                    <a:pt x="14908" y="2354"/>
                    <a:pt x="16219" y="4625"/>
                    <a:pt x="16352" y="7087"/>
                  </a:cubicBezTo>
                  <a:lnTo>
                    <a:pt x="11148" y="7087"/>
                  </a:lnTo>
                  <a:cubicBezTo>
                    <a:pt x="11050" y="6465"/>
                    <a:pt x="10727" y="5903"/>
                    <a:pt x="10244" y="5501"/>
                  </a:cubicBezTo>
                  <a:lnTo>
                    <a:pt x="12841" y="1001"/>
                  </a:lnTo>
                  <a:close/>
                  <a:moveTo>
                    <a:pt x="8590" y="5740"/>
                  </a:moveTo>
                  <a:cubicBezTo>
                    <a:pt x="8898" y="5740"/>
                    <a:pt x="9200" y="5821"/>
                    <a:pt x="9468" y="5973"/>
                  </a:cubicBezTo>
                  <a:cubicBezTo>
                    <a:pt x="9474" y="5978"/>
                    <a:pt x="9478" y="5980"/>
                    <a:pt x="9484" y="5983"/>
                  </a:cubicBezTo>
                  <a:cubicBezTo>
                    <a:pt x="9485" y="5985"/>
                    <a:pt x="9488" y="5986"/>
                    <a:pt x="9491" y="5988"/>
                  </a:cubicBezTo>
                  <a:cubicBezTo>
                    <a:pt x="10166" y="6388"/>
                    <a:pt x="10493" y="7189"/>
                    <a:pt x="10288" y="7948"/>
                  </a:cubicBezTo>
                  <a:lnTo>
                    <a:pt x="10288" y="7949"/>
                  </a:lnTo>
                  <a:cubicBezTo>
                    <a:pt x="10080" y="8722"/>
                    <a:pt x="9379" y="9249"/>
                    <a:pt x="8596" y="9249"/>
                  </a:cubicBezTo>
                  <a:cubicBezTo>
                    <a:pt x="8525" y="9249"/>
                    <a:pt x="8454" y="9244"/>
                    <a:pt x="8382" y="9236"/>
                  </a:cubicBezTo>
                  <a:cubicBezTo>
                    <a:pt x="7514" y="9131"/>
                    <a:pt x="6856" y="8402"/>
                    <a:pt x="6839" y="7529"/>
                  </a:cubicBezTo>
                  <a:cubicBezTo>
                    <a:pt x="6839" y="7517"/>
                    <a:pt x="6840" y="7506"/>
                    <a:pt x="6840" y="7494"/>
                  </a:cubicBezTo>
                  <a:cubicBezTo>
                    <a:pt x="6840" y="7483"/>
                    <a:pt x="6840" y="7471"/>
                    <a:pt x="6839" y="7458"/>
                  </a:cubicBezTo>
                  <a:cubicBezTo>
                    <a:pt x="6842" y="7317"/>
                    <a:pt x="6862" y="7176"/>
                    <a:pt x="6898" y="7040"/>
                  </a:cubicBezTo>
                  <a:cubicBezTo>
                    <a:pt x="7104" y="6274"/>
                    <a:pt x="7797" y="5740"/>
                    <a:pt x="8590" y="5740"/>
                  </a:cubicBezTo>
                  <a:close/>
                  <a:moveTo>
                    <a:pt x="9501" y="9918"/>
                  </a:moveTo>
                  <a:lnTo>
                    <a:pt x="12106" y="14429"/>
                  </a:lnTo>
                  <a:cubicBezTo>
                    <a:pt x="11004" y="14986"/>
                    <a:pt x="9798" y="15264"/>
                    <a:pt x="8593" y="15264"/>
                  </a:cubicBezTo>
                  <a:cubicBezTo>
                    <a:pt x="7386" y="15264"/>
                    <a:pt x="6180" y="14985"/>
                    <a:pt x="5081" y="14428"/>
                  </a:cubicBezTo>
                  <a:lnTo>
                    <a:pt x="5081" y="14426"/>
                  </a:lnTo>
                  <a:lnTo>
                    <a:pt x="7685" y="9918"/>
                  </a:lnTo>
                  <a:cubicBezTo>
                    <a:pt x="7976" y="10026"/>
                    <a:pt x="8285" y="10082"/>
                    <a:pt x="8598" y="10083"/>
                  </a:cubicBezTo>
                  <a:cubicBezTo>
                    <a:pt x="8905" y="10083"/>
                    <a:pt x="9212" y="10027"/>
                    <a:pt x="9501" y="9918"/>
                  </a:cubicBezTo>
                  <a:close/>
                  <a:moveTo>
                    <a:pt x="4506" y="0"/>
                  </a:moveTo>
                  <a:cubicBezTo>
                    <a:pt x="4436" y="0"/>
                    <a:pt x="4364" y="18"/>
                    <a:pt x="4299" y="56"/>
                  </a:cubicBezTo>
                  <a:cubicBezTo>
                    <a:pt x="1641" y="1590"/>
                    <a:pt x="4" y="4423"/>
                    <a:pt x="1" y="7490"/>
                  </a:cubicBezTo>
                  <a:cubicBezTo>
                    <a:pt x="1" y="7618"/>
                    <a:pt x="58" y="7738"/>
                    <a:pt x="158" y="7818"/>
                  </a:cubicBezTo>
                  <a:lnTo>
                    <a:pt x="162" y="7821"/>
                  </a:lnTo>
                  <a:cubicBezTo>
                    <a:pt x="235" y="7879"/>
                    <a:pt x="327" y="7910"/>
                    <a:pt x="421" y="7910"/>
                  </a:cubicBezTo>
                  <a:lnTo>
                    <a:pt x="6040" y="7910"/>
                  </a:lnTo>
                  <a:cubicBezTo>
                    <a:pt x="6141" y="8536"/>
                    <a:pt x="6469" y="9103"/>
                    <a:pt x="6963" y="9503"/>
                  </a:cubicBezTo>
                  <a:lnTo>
                    <a:pt x="4147" y="14380"/>
                  </a:lnTo>
                  <a:cubicBezTo>
                    <a:pt x="4031" y="14579"/>
                    <a:pt x="4099" y="14833"/>
                    <a:pt x="4299" y="14949"/>
                  </a:cubicBezTo>
                  <a:cubicBezTo>
                    <a:pt x="5603" y="15703"/>
                    <a:pt x="7082" y="16100"/>
                    <a:pt x="8587" y="16101"/>
                  </a:cubicBezTo>
                  <a:lnTo>
                    <a:pt x="8661" y="16101"/>
                  </a:lnTo>
                  <a:cubicBezTo>
                    <a:pt x="10145" y="16087"/>
                    <a:pt x="11599" y="15693"/>
                    <a:pt x="12886" y="14954"/>
                  </a:cubicBezTo>
                  <a:cubicBezTo>
                    <a:pt x="12995" y="14891"/>
                    <a:pt x="13071" y="14782"/>
                    <a:pt x="13090" y="14655"/>
                  </a:cubicBezTo>
                  <a:lnTo>
                    <a:pt x="13090" y="14651"/>
                  </a:lnTo>
                  <a:cubicBezTo>
                    <a:pt x="13105" y="14557"/>
                    <a:pt x="13087" y="14462"/>
                    <a:pt x="13038" y="14380"/>
                  </a:cubicBezTo>
                  <a:lnTo>
                    <a:pt x="10224" y="9503"/>
                  </a:lnTo>
                  <a:cubicBezTo>
                    <a:pt x="10713" y="9105"/>
                    <a:pt x="11041" y="8542"/>
                    <a:pt x="11143" y="7919"/>
                  </a:cubicBezTo>
                  <a:lnTo>
                    <a:pt x="16778" y="7919"/>
                  </a:lnTo>
                  <a:cubicBezTo>
                    <a:pt x="17009" y="7919"/>
                    <a:pt x="17196" y="7733"/>
                    <a:pt x="17196" y="7503"/>
                  </a:cubicBezTo>
                  <a:cubicBezTo>
                    <a:pt x="17196" y="4435"/>
                    <a:pt x="15561" y="1600"/>
                    <a:pt x="12907" y="63"/>
                  </a:cubicBezTo>
                  <a:cubicBezTo>
                    <a:pt x="12843" y="26"/>
                    <a:pt x="12771" y="8"/>
                    <a:pt x="12698" y="8"/>
                  </a:cubicBezTo>
                  <a:cubicBezTo>
                    <a:pt x="12646" y="8"/>
                    <a:pt x="12593" y="17"/>
                    <a:pt x="12543" y="37"/>
                  </a:cubicBezTo>
                  <a:lnTo>
                    <a:pt x="12539" y="39"/>
                  </a:lnTo>
                  <a:cubicBezTo>
                    <a:pt x="12453" y="73"/>
                    <a:pt x="12379" y="137"/>
                    <a:pt x="12333" y="217"/>
                  </a:cubicBezTo>
                  <a:lnTo>
                    <a:pt x="9524" y="5083"/>
                  </a:lnTo>
                  <a:cubicBezTo>
                    <a:pt x="9224" y="4966"/>
                    <a:pt x="8907" y="4908"/>
                    <a:pt x="8591" y="4908"/>
                  </a:cubicBezTo>
                  <a:cubicBezTo>
                    <a:pt x="8281" y="4908"/>
                    <a:pt x="7971" y="4964"/>
                    <a:pt x="7677" y="5075"/>
                  </a:cubicBezTo>
                  <a:lnTo>
                    <a:pt x="4868" y="209"/>
                  </a:lnTo>
                  <a:cubicBezTo>
                    <a:pt x="4790" y="75"/>
                    <a:pt x="4650" y="0"/>
                    <a:pt x="4506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B695"/>
                </a:solidFill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5675900" y="2899300"/>
              <a:ext cx="23650" cy="21350"/>
            </a:xfrm>
            <a:custGeom>
              <a:rect b="b" l="l" r="r" t="t"/>
              <a:pathLst>
                <a:path extrusionOk="0" h="854" w="946">
                  <a:moveTo>
                    <a:pt x="477" y="0"/>
                  </a:moveTo>
                  <a:cubicBezTo>
                    <a:pt x="306" y="0"/>
                    <a:pt x="145" y="106"/>
                    <a:pt x="85" y="277"/>
                  </a:cubicBezTo>
                  <a:lnTo>
                    <a:pt x="78" y="296"/>
                  </a:lnTo>
                  <a:cubicBezTo>
                    <a:pt x="0" y="512"/>
                    <a:pt x="112" y="751"/>
                    <a:pt x="328" y="829"/>
                  </a:cubicBezTo>
                  <a:cubicBezTo>
                    <a:pt x="375" y="845"/>
                    <a:pt x="423" y="853"/>
                    <a:pt x="470" y="853"/>
                  </a:cubicBezTo>
                  <a:cubicBezTo>
                    <a:pt x="640" y="853"/>
                    <a:pt x="800" y="748"/>
                    <a:pt x="861" y="578"/>
                  </a:cubicBezTo>
                  <a:lnTo>
                    <a:pt x="869" y="555"/>
                  </a:lnTo>
                  <a:cubicBezTo>
                    <a:pt x="946" y="339"/>
                    <a:pt x="833" y="102"/>
                    <a:pt x="616" y="24"/>
                  </a:cubicBezTo>
                  <a:cubicBezTo>
                    <a:pt x="570" y="8"/>
                    <a:pt x="523" y="0"/>
                    <a:pt x="47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B695"/>
                </a:solidFill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5625450" y="2936925"/>
              <a:ext cx="56250" cy="61775"/>
            </a:xfrm>
            <a:custGeom>
              <a:rect b="b" l="l" r="r" t="t"/>
              <a:pathLst>
                <a:path extrusionOk="0" h="2471" w="2250">
                  <a:moveTo>
                    <a:pt x="1775" y="0"/>
                  </a:moveTo>
                  <a:cubicBezTo>
                    <a:pt x="1635" y="0"/>
                    <a:pt x="1498" y="72"/>
                    <a:pt x="1419" y="200"/>
                  </a:cubicBezTo>
                  <a:cubicBezTo>
                    <a:pt x="1071" y="770"/>
                    <a:pt x="652" y="1292"/>
                    <a:pt x="172" y="1754"/>
                  </a:cubicBezTo>
                  <a:cubicBezTo>
                    <a:pt x="5" y="1914"/>
                    <a:pt x="1" y="2177"/>
                    <a:pt x="160" y="2343"/>
                  </a:cubicBezTo>
                  <a:cubicBezTo>
                    <a:pt x="242" y="2428"/>
                    <a:pt x="351" y="2471"/>
                    <a:pt x="460" y="2471"/>
                  </a:cubicBezTo>
                  <a:cubicBezTo>
                    <a:pt x="564" y="2471"/>
                    <a:pt x="668" y="2432"/>
                    <a:pt x="749" y="2354"/>
                  </a:cubicBezTo>
                  <a:cubicBezTo>
                    <a:pt x="1281" y="1842"/>
                    <a:pt x="1745" y="1263"/>
                    <a:pt x="2130" y="633"/>
                  </a:cubicBezTo>
                  <a:cubicBezTo>
                    <a:pt x="2250" y="437"/>
                    <a:pt x="2188" y="181"/>
                    <a:pt x="1992" y="62"/>
                  </a:cubicBezTo>
                  <a:cubicBezTo>
                    <a:pt x="1924" y="20"/>
                    <a:pt x="1849" y="0"/>
                    <a:pt x="1775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B695"/>
                </a:solidFill>
              </a:endParaRPr>
            </a:p>
          </p:txBody>
        </p:sp>
      </p:grpSp>
      <p:sp>
        <p:nvSpPr>
          <p:cNvPr id="421" name="Google Shape;421;p41"/>
          <p:cNvSpPr/>
          <p:nvPr/>
        </p:nvSpPr>
        <p:spPr>
          <a:xfrm>
            <a:off x="3584288" y="3278100"/>
            <a:ext cx="1703400" cy="186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41"/>
          <p:cNvGrpSpPr/>
          <p:nvPr/>
        </p:nvGrpSpPr>
        <p:grpSpPr>
          <a:xfrm>
            <a:off x="4168928" y="3932062"/>
            <a:ext cx="574921" cy="559252"/>
            <a:chOff x="4484050" y="4160075"/>
            <a:chExt cx="478025" cy="532875"/>
          </a:xfrm>
        </p:grpSpPr>
        <p:sp>
          <p:nvSpPr>
            <p:cNvPr id="423" name="Google Shape;423;p41"/>
            <p:cNvSpPr/>
            <p:nvPr/>
          </p:nvSpPr>
          <p:spPr>
            <a:xfrm>
              <a:off x="4484050" y="4160075"/>
              <a:ext cx="478025" cy="532875"/>
            </a:xfrm>
            <a:custGeom>
              <a:rect b="b" l="l" r="r" t="t"/>
              <a:pathLst>
                <a:path extrusionOk="0" h="21315" w="19121">
                  <a:moveTo>
                    <a:pt x="12396" y="834"/>
                  </a:moveTo>
                  <a:lnTo>
                    <a:pt x="11254" y="2998"/>
                  </a:lnTo>
                  <a:lnTo>
                    <a:pt x="7869" y="2998"/>
                  </a:lnTo>
                  <a:lnTo>
                    <a:pt x="6729" y="834"/>
                  </a:lnTo>
                  <a:close/>
                  <a:moveTo>
                    <a:pt x="11087" y="3830"/>
                  </a:moveTo>
                  <a:lnTo>
                    <a:pt x="11087" y="4663"/>
                  </a:lnTo>
                  <a:lnTo>
                    <a:pt x="8035" y="4663"/>
                  </a:lnTo>
                  <a:lnTo>
                    <a:pt x="8035" y="3830"/>
                  </a:lnTo>
                  <a:close/>
                  <a:moveTo>
                    <a:pt x="6040" y="1"/>
                  </a:moveTo>
                  <a:cubicBezTo>
                    <a:pt x="5726" y="1"/>
                    <a:pt x="5526" y="333"/>
                    <a:pt x="5672" y="611"/>
                  </a:cubicBezTo>
                  <a:lnTo>
                    <a:pt x="7201" y="3518"/>
                  </a:lnTo>
                  <a:lnTo>
                    <a:pt x="7201" y="4917"/>
                  </a:lnTo>
                  <a:lnTo>
                    <a:pt x="2183" y="10339"/>
                  </a:lnTo>
                  <a:cubicBezTo>
                    <a:pt x="523" y="12128"/>
                    <a:pt x="0" y="14693"/>
                    <a:pt x="831" y="16989"/>
                  </a:cubicBezTo>
                  <a:cubicBezTo>
                    <a:pt x="1760" y="19576"/>
                    <a:pt x="4233" y="21314"/>
                    <a:pt x="6981" y="21314"/>
                  </a:cubicBezTo>
                  <a:lnTo>
                    <a:pt x="12140" y="21314"/>
                  </a:lnTo>
                  <a:cubicBezTo>
                    <a:pt x="14889" y="21314"/>
                    <a:pt x="17361" y="19576"/>
                    <a:pt x="18291" y="16989"/>
                  </a:cubicBezTo>
                  <a:cubicBezTo>
                    <a:pt x="19121" y="14693"/>
                    <a:pt x="18598" y="12128"/>
                    <a:pt x="16938" y="10339"/>
                  </a:cubicBezTo>
                  <a:lnTo>
                    <a:pt x="15577" y="8870"/>
                  </a:lnTo>
                  <a:cubicBezTo>
                    <a:pt x="15495" y="8781"/>
                    <a:pt x="15383" y="8736"/>
                    <a:pt x="15271" y="8736"/>
                  </a:cubicBezTo>
                  <a:cubicBezTo>
                    <a:pt x="15170" y="8736"/>
                    <a:pt x="15069" y="8772"/>
                    <a:pt x="14989" y="8847"/>
                  </a:cubicBezTo>
                  <a:cubicBezTo>
                    <a:pt x="14820" y="9002"/>
                    <a:pt x="14810" y="9267"/>
                    <a:pt x="14965" y="9435"/>
                  </a:cubicBezTo>
                  <a:lnTo>
                    <a:pt x="16326" y="10904"/>
                  </a:lnTo>
                  <a:cubicBezTo>
                    <a:pt x="17775" y="12464"/>
                    <a:pt x="18230" y="14705"/>
                    <a:pt x="17506" y="16708"/>
                  </a:cubicBezTo>
                  <a:cubicBezTo>
                    <a:pt x="16695" y="18964"/>
                    <a:pt x="14538" y="20481"/>
                    <a:pt x="12139" y="20481"/>
                  </a:cubicBezTo>
                  <a:lnTo>
                    <a:pt x="6981" y="20481"/>
                  </a:lnTo>
                  <a:cubicBezTo>
                    <a:pt x="4582" y="20481"/>
                    <a:pt x="2427" y="18964"/>
                    <a:pt x="1615" y="16708"/>
                  </a:cubicBezTo>
                  <a:cubicBezTo>
                    <a:pt x="890" y="14705"/>
                    <a:pt x="1346" y="12464"/>
                    <a:pt x="2795" y="10904"/>
                  </a:cubicBezTo>
                  <a:lnTo>
                    <a:pt x="7800" y="5497"/>
                  </a:lnTo>
                  <a:lnTo>
                    <a:pt x="11321" y="5497"/>
                  </a:lnTo>
                  <a:lnTo>
                    <a:pt x="12680" y="6964"/>
                  </a:lnTo>
                  <a:cubicBezTo>
                    <a:pt x="12761" y="7053"/>
                    <a:pt x="12873" y="7098"/>
                    <a:pt x="12986" y="7098"/>
                  </a:cubicBezTo>
                  <a:cubicBezTo>
                    <a:pt x="13087" y="7098"/>
                    <a:pt x="13188" y="7061"/>
                    <a:pt x="13268" y="6987"/>
                  </a:cubicBezTo>
                  <a:cubicBezTo>
                    <a:pt x="13437" y="6830"/>
                    <a:pt x="13447" y="6567"/>
                    <a:pt x="13291" y="6399"/>
                  </a:cubicBezTo>
                  <a:lnTo>
                    <a:pt x="11920" y="4917"/>
                  </a:lnTo>
                  <a:lnTo>
                    <a:pt x="11920" y="3518"/>
                  </a:lnTo>
                  <a:lnTo>
                    <a:pt x="13455" y="611"/>
                  </a:lnTo>
                  <a:cubicBezTo>
                    <a:pt x="13601" y="335"/>
                    <a:pt x="13401" y="1"/>
                    <a:pt x="1308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4826150" y="4347850"/>
              <a:ext cx="22600" cy="20850"/>
            </a:xfrm>
            <a:custGeom>
              <a:rect b="b" l="l" r="r" t="t"/>
              <a:pathLst>
                <a:path extrusionOk="0" h="834" w="904">
                  <a:moveTo>
                    <a:pt x="457" y="1"/>
                  </a:moveTo>
                  <a:cubicBezTo>
                    <a:pt x="321" y="1"/>
                    <a:pt x="189" y="67"/>
                    <a:pt x="110" y="186"/>
                  </a:cubicBezTo>
                  <a:cubicBezTo>
                    <a:pt x="0" y="351"/>
                    <a:pt x="22" y="571"/>
                    <a:pt x="161" y="711"/>
                  </a:cubicBezTo>
                  <a:cubicBezTo>
                    <a:pt x="241" y="789"/>
                    <a:pt x="346" y="833"/>
                    <a:pt x="456" y="833"/>
                  </a:cubicBezTo>
                  <a:cubicBezTo>
                    <a:pt x="655" y="833"/>
                    <a:pt x="826" y="694"/>
                    <a:pt x="865" y="498"/>
                  </a:cubicBezTo>
                  <a:cubicBezTo>
                    <a:pt x="904" y="304"/>
                    <a:pt x="799" y="108"/>
                    <a:pt x="616" y="32"/>
                  </a:cubicBezTo>
                  <a:cubicBezTo>
                    <a:pt x="564" y="11"/>
                    <a:pt x="510" y="1"/>
                    <a:pt x="45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4581050" y="4351675"/>
              <a:ext cx="284050" cy="266325"/>
            </a:xfrm>
            <a:custGeom>
              <a:rect b="b" l="l" r="r" t="t"/>
              <a:pathLst>
                <a:path extrusionOk="0" h="10653" w="11362">
                  <a:moveTo>
                    <a:pt x="5681" y="832"/>
                  </a:moveTo>
                  <a:cubicBezTo>
                    <a:pt x="6383" y="832"/>
                    <a:pt x="7084" y="984"/>
                    <a:pt x="7736" y="1286"/>
                  </a:cubicBezTo>
                  <a:lnTo>
                    <a:pt x="7735" y="1286"/>
                  </a:lnTo>
                  <a:lnTo>
                    <a:pt x="6207" y="3935"/>
                  </a:lnTo>
                  <a:cubicBezTo>
                    <a:pt x="6036" y="3885"/>
                    <a:pt x="5860" y="3860"/>
                    <a:pt x="5684" y="3860"/>
                  </a:cubicBezTo>
                  <a:cubicBezTo>
                    <a:pt x="5509" y="3860"/>
                    <a:pt x="5333" y="3885"/>
                    <a:pt x="5163" y="3935"/>
                  </a:cubicBezTo>
                  <a:lnTo>
                    <a:pt x="3632" y="1285"/>
                  </a:lnTo>
                  <a:cubicBezTo>
                    <a:pt x="4282" y="983"/>
                    <a:pt x="4981" y="832"/>
                    <a:pt x="5681" y="832"/>
                  </a:cubicBezTo>
                  <a:close/>
                  <a:moveTo>
                    <a:pt x="5683" y="4700"/>
                  </a:moveTo>
                  <a:cubicBezTo>
                    <a:pt x="6194" y="4700"/>
                    <a:pt x="6657" y="5108"/>
                    <a:pt x="6664" y="5671"/>
                  </a:cubicBezTo>
                  <a:lnTo>
                    <a:pt x="6664" y="5682"/>
                  </a:lnTo>
                  <a:cubicBezTo>
                    <a:pt x="6664" y="5986"/>
                    <a:pt x="6523" y="6272"/>
                    <a:pt x="6284" y="6458"/>
                  </a:cubicBezTo>
                  <a:lnTo>
                    <a:pt x="6280" y="6462"/>
                  </a:lnTo>
                  <a:cubicBezTo>
                    <a:pt x="6266" y="6472"/>
                    <a:pt x="6251" y="6483"/>
                    <a:pt x="6237" y="6493"/>
                  </a:cubicBezTo>
                  <a:cubicBezTo>
                    <a:pt x="6233" y="6495"/>
                    <a:pt x="6230" y="6498"/>
                    <a:pt x="6225" y="6500"/>
                  </a:cubicBezTo>
                  <a:cubicBezTo>
                    <a:pt x="6209" y="6511"/>
                    <a:pt x="6192" y="6521"/>
                    <a:pt x="6175" y="6531"/>
                  </a:cubicBezTo>
                  <a:cubicBezTo>
                    <a:pt x="6024" y="6619"/>
                    <a:pt x="5855" y="6663"/>
                    <a:pt x="5686" y="6663"/>
                  </a:cubicBezTo>
                  <a:cubicBezTo>
                    <a:pt x="5517" y="6663"/>
                    <a:pt x="5348" y="6619"/>
                    <a:pt x="5196" y="6531"/>
                  </a:cubicBezTo>
                  <a:lnTo>
                    <a:pt x="5196" y="6533"/>
                  </a:lnTo>
                  <a:cubicBezTo>
                    <a:pt x="5192" y="6530"/>
                    <a:pt x="5189" y="6529"/>
                    <a:pt x="5185" y="6526"/>
                  </a:cubicBezTo>
                  <a:cubicBezTo>
                    <a:pt x="5150" y="6506"/>
                    <a:pt x="5117" y="6483"/>
                    <a:pt x="5084" y="6459"/>
                  </a:cubicBezTo>
                  <a:cubicBezTo>
                    <a:pt x="5077" y="6452"/>
                    <a:pt x="5068" y="6447"/>
                    <a:pt x="5060" y="6439"/>
                  </a:cubicBezTo>
                  <a:cubicBezTo>
                    <a:pt x="5057" y="6436"/>
                    <a:pt x="5054" y="6435"/>
                    <a:pt x="5051" y="6432"/>
                  </a:cubicBezTo>
                  <a:cubicBezTo>
                    <a:pt x="4504" y="5972"/>
                    <a:pt x="4618" y="5100"/>
                    <a:pt x="5264" y="4795"/>
                  </a:cubicBezTo>
                  <a:cubicBezTo>
                    <a:pt x="5402" y="4730"/>
                    <a:pt x="5544" y="4700"/>
                    <a:pt x="5683" y="4700"/>
                  </a:cubicBezTo>
                  <a:close/>
                  <a:moveTo>
                    <a:pt x="3911" y="6094"/>
                  </a:moveTo>
                  <a:cubicBezTo>
                    <a:pt x="3993" y="6439"/>
                    <a:pt x="4175" y="6753"/>
                    <a:pt x="4432" y="6996"/>
                  </a:cubicBezTo>
                  <a:lnTo>
                    <a:pt x="2901" y="9648"/>
                  </a:lnTo>
                  <a:cubicBezTo>
                    <a:pt x="1728" y="8824"/>
                    <a:pt x="977" y="7523"/>
                    <a:pt x="851" y="6094"/>
                  </a:cubicBezTo>
                  <a:close/>
                  <a:moveTo>
                    <a:pt x="10511" y="6098"/>
                  </a:moveTo>
                  <a:cubicBezTo>
                    <a:pt x="10383" y="7527"/>
                    <a:pt x="9631" y="8828"/>
                    <a:pt x="8457" y="9653"/>
                  </a:cubicBezTo>
                  <a:lnTo>
                    <a:pt x="6928" y="7003"/>
                  </a:lnTo>
                  <a:cubicBezTo>
                    <a:pt x="7187" y="6759"/>
                    <a:pt x="7366" y="6445"/>
                    <a:pt x="7448" y="6098"/>
                  </a:cubicBezTo>
                  <a:close/>
                  <a:moveTo>
                    <a:pt x="5683" y="1"/>
                  </a:moveTo>
                  <a:cubicBezTo>
                    <a:pt x="4703" y="1"/>
                    <a:pt x="3723" y="252"/>
                    <a:pt x="2848" y="755"/>
                  </a:cubicBezTo>
                  <a:cubicBezTo>
                    <a:pt x="2737" y="820"/>
                    <a:pt x="2662" y="931"/>
                    <a:pt x="2644" y="1057"/>
                  </a:cubicBezTo>
                  <a:cubicBezTo>
                    <a:pt x="2629" y="1151"/>
                    <a:pt x="2646" y="1246"/>
                    <a:pt x="2694" y="1326"/>
                  </a:cubicBezTo>
                  <a:lnTo>
                    <a:pt x="4445" y="4359"/>
                  </a:lnTo>
                  <a:cubicBezTo>
                    <a:pt x="4196" y="4590"/>
                    <a:pt x="4019" y="4887"/>
                    <a:pt x="3933" y="5213"/>
                  </a:cubicBezTo>
                  <a:cubicBezTo>
                    <a:pt x="3929" y="5229"/>
                    <a:pt x="3924" y="5245"/>
                    <a:pt x="3921" y="5261"/>
                  </a:cubicBezTo>
                  <a:lnTo>
                    <a:pt x="416" y="5261"/>
                  </a:lnTo>
                  <a:cubicBezTo>
                    <a:pt x="187" y="5261"/>
                    <a:pt x="0" y="5448"/>
                    <a:pt x="0" y="5678"/>
                  </a:cubicBezTo>
                  <a:cubicBezTo>
                    <a:pt x="0" y="7694"/>
                    <a:pt x="1087" y="9578"/>
                    <a:pt x="2834" y="10592"/>
                  </a:cubicBezTo>
                  <a:cubicBezTo>
                    <a:pt x="2897" y="10630"/>
                    <a:pt x="2969" y="10649"/>
                    <a:pt x="3042" y="10649"/>
                  </a:cubicBezTo>
                  <a:cubicBezTo>
                    <a:pt x="3097" y="10649"/>
                    <a:pt x="3149" y="10638"/>
                    <a:pt x="3199" y="10618"/>
                  </a:cubicBezTo>
                  <a:cubicBezTo>
                    <a:pt x="3287" y="10584"/>
                    <a:pt x="3359" y="10520"/>
                    <a:pt x="3406" y="10440"/>
                  </a:cubicBezTo>
                  <a:lnTo>
                    <a:pt x="5153" y="7415"/>
                  </a:lnTo>
                  <a:cubicBezTo>
                    <a:pt x="5326" y="7468"/>
                    <a:pt x="5506" y="7496"/>
                    <a:pt x="5687" y="7496"/>
                  </a:cubicBezTo>
                  <a:cubicBezTo>
                    <a:pt x="5863" y="7496"/>
                    <a:pt x="6037" y="7470"/>
                    <a:pt x="6205" y="7418"/>
                  </a:cubicBezTo>
                  <a:lnTo>
                    <a:pt x="7952" y="10444"/>
                  </a:lnTo>
                  <a:cubicBezTo>
                    <a:pt x="8029" y="10578"/>
                    <a:pt x="8169" y="10653"/>
                    <a:pt x="8313" y="10653"/>
                  </a:cubicBezTo>
                  <a:cubicBezTo>
                    <a:pt x="8383" y="10653"/>
                    <a:pt x="8455" y="10635"/>
                    <a:pt x="8521" y="10597"/>
                  </a:cubicBezTo>
                  <a:cubicBezTo>
                    <a:pt x="10269" y="9588"/>
                    <a:pt x="11357" y="7707"/>
                    <a:pt x="11361" y="5685"/>
                  </a:cubicBezTo>
                  <a:cubicBezTo>
                    <a:pt x="11360" y="5557"/>
                    <a:pt x="11302" y="5436"/>
                    <a:pt x="11201" y="5357"/>
                  </a:cubicBezTo>
                  <a:cubicBezTo>
                    <a:pt x="11128" y="5298"/>
                    <a:pt x="11036" y="5267"/>
                    <a:pt x="10942" y="5267"/>
                  </a:cubicBezTo>
                  <a:lnTo>
                    <a:pt x="7448" y="5267"/>
                  </a:lnTo>
                  <a:cubicBezTo>
                    <a:pt x="7366" y="4920"/>
                    <a:pt x="7184" y="4603"/>
                    <a:pt x="6923" y="4360"/>
                  </a:cubicBezTo>
                  <a:lnTo>
                    <a:pt x="8673" y="1326"/>
                  </a:lnTo>
                  <a:cubicBezTo>
                    <a:pt x="8788" y="1128"/>
                    <a:pt x="8721" y="873"/>
                    <a:pt x="8521" y="758"/>
                  </a:cubicBezTo>
                  <a:cubicBezTo>
                    <a:pt x="7647" y="253"/>
                    <a:pt x="6665" y="1"/>
                    <a:pt x="568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1"/>
          <p:cNvSpPr/>
          <p:nvPr/>
        </p:nvSpPr>
        <p:spPr>
          <a:xfrm>
            <a:off x="6176500" y="3279888"/>
            <a:ext cx="1703400" cy="186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5B7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41"/>
          <p:cNvGrpSpPr/>
          <p:nvPr/>
        </p:nvGrpSpPr>
        <p:grpSpPr>
          <a:xfrm>
            <a:off x="6761750" y="3941051"/>
            <a:ext cx="575453" cy="541297"/>
            <a:chOff x="5865025" y="984900"/>
            <a:chExt cx="462100" cy="532825"/>
          </a:xfrm>
        </p:grpSpPr>
        <p:sp>
          <p:nvSpPr>
            <p:cNvPr id="428" name="Google Shape;428;p41"/>
            <p:cNvSpPr/>
            <p:nvPr/>
          </p:nvSpPr>
          <p:spPr>
            <a:xfrm>
              <a:off x="5865025" y="984900"/>
              <a:ext cx="462100" cy="532825"/>
            </a:xfrm>
            <a:custGeom>
              <a:rect b="b" l="l" r="r" t="t"/>
              <a:pathLst>
                <a:path extrusionOk="0" h="21313" w="18484">
                  <a:moveTo>
                    <a:pt x="12617" y="832"/>
                  </a:moveTo>
                  <a:cubicBezTo>
                    <a:pt x="13068" y="832"/>
                    <a:pt x="13499" y="1050"/>
                    <a:pt x="13766" y="1428"/>
                  </a:cubicBezTo>
                  <a:cubicBezTo>
                    <a:pt x="13846" y="1542"/>
                    <a:pt x="13975" y="1604"/>
                    <a:pt x="14106" y="1604"/>
                  </a:cubicBezTo>
                  <a:cubicBezTo>
                    <a:pt x="14169" y="1604"/>
                    <a:pt x="14233" y="1590"/>
                    <a:pt x="14293" y="1559"/>
                  </a:cubicBezTo>
                  <a:cubicBezTo>
                    <a:pt x="14477" y="1467"/>
                    <a:pt x="14566" y="1254"/>
                    <a:pt x="14501" y="1058"/>
                  </a:cubicBezTo>
                  <a:lnTo>
                    <a:pt x="15051" y="1058"/>
                  </a:lnTo>
                  <a:cubicBezTo>
                    <a:pt x="15383" y="1058"/>
                    <a:pt x="15652" y="1327"/>
                    <a:pt x="15652" y="1660"/>
                  </a:cubicBezTo>
                  <a:cubicBezTo>
                    <a:pt x="15652" y="1991"/>
                    <a:pt x="15383" y="2260"/>
                    <a:pt x="15051" y="2260"/>
                  </a:cubicBezTo>
                  <a:lnTo>
                    <a:pt x="12934" y="2260"/>
                  </a:lnTo>
                  <a:cubicBezTo>
                    <a:pt x="12233" y="2261"/>
                    <a:pt x="11635" y="2765"/>
                    <a:pt x="11515" y="3456"/>
                  </a:cubicBezTo>
                  <a:lnTo>
                    <a:pt x="10236" y="3456"/>
                  </a:lnTo>
                  <a:cubicBezTo>
                    <a:pt x="10111" y="3148"/>
                    <a:pt x="9915" y="2874"/>
                    <a:pt x="9663" y="2657"/>
                  </a:cubicBezTo>
                  <a:lnTo>
                    <a:pt x="9663" y="1907"/>
                  </a:lnTo>
                  <a:cubicBezTo>
                    <a:pt x="9663" y="1445"/>
                    <a:pt x="9960" y="1034"/>
                    <a:pt x="10399" y="887"/>
                  </a:cubicBezTo>
                  <a:cubicBezTo>
                    <a:pt x="10510" y="850"/>
                    <a:pt x="10624" y="832"/>
                    <a:pt x="10737" y="832"/>
                  </a:cubicBezTo>
                  <a:cubicBezTo>
                    <a:pt x="11069" y="832"/>
                    <a:pt x="11391" y="987"/>
                    <a:pt x="11599" y="1263"/>
                  </a:cubicBezTo>
                  <a:cubicBezTo>
                    <a:pt x="11679" y="1371"/>
                    <a:pt x="11804" y="1430"/>
                    <a:pt x="11932" y="1430"/>
                  </a:cubicBezTo>
                  <a:cubicBezTo>
                    <a:pt x="12000" y="1430"/>
                    <a:pt x="12069" y="1413"/>
                    <a:pt x="12133" y="1378"/>
                  </a:cubicBezTo>
                  <a:cubicBezTo>
                    <a:pt x="12314" y="1277"/>
                    <a:pt x="12394" y="1058"/>
                    <a:pt x="12320" y="864"/>
                  </a:cubicBezTo>
                  <a:cubicBezTo>
                    <a:pt x="12419" y="843"/>
                    <a:pt x="12518" y="832"/>
                    <a:pt x="12617" y="832"/>
                  </a:cubicBezTo>
                  <a:close/>
                  <a:moveTo>
                    <a:pt x="5426" y="1069"/>
                  </a:moveTo>
                  <a:cubicBezTo>
                    <a:pt x="5766" y="1069"/>
                    <a:pt x="6093" y="1236"/>
                    <a:pt x="6290" y="1529"/>
                  </a:cubicBezTo>
                  <a:cubicBezTo>
                    <a:pt x="5860" y="1822"/>
                    <a:pt x="5602" y="2310"/>
                    <a:pt x="5602" y="2831"/>
                  </a:cubicBezTo>
                  <a:cubicBezTo>
                    <a:pt x="5602" y="3060"/>
                    <a:pt x="5788" y="3247"/>
                    <a:pt x="6018" y="3247"/>
                  </a:cubicBezTo>
                  <a:cubicBezTo>
                    <a:pt x="6248" y="3247"/>
                    <a:pt x="6434" y="3060"/>
                    <a:pt x="6434" y="2831"/>
                  </a:cubicBezTo>
                  <a:cubicBezTo>
                    <a:pt x="6434" y="2460"/>
                    <a:pt x="6707" y="2146"/>
                    <a:pt x="7076" y="2094"/>
                  </a:cubicBezTo>
                  <a:cubicBezTo>
                    <a:pt x="7110" y="2090"/>
                    <a:pt x="7144" y="2087"/>
                    <a:pt x="7178" y="2087"/>
                  </a:cubicBezTo>
                  <a:cubicBezTo>
                    <a:pt x="7505" y="2087"/>
                    <a:pt x="7801" y="2305"/>
                    <a:pt x="7893" y="2628"/>
                  </a:cubicBezTo>
                  <a:cubicBezTo>
                    <a:pt x="7896" y="2651"/>
                    <a:pt x="7902" y="2674"/>
                    <a:pt x="7909" y="2697"/>
                  </a:cubicBezTo>
                  <a:cubicBezTo>
                    <a:pt x="7918" y="2742"/>
                    <a:pt x="7922" y="2787"/>
                    <a:pt x="7922" y="2831"/>
                  </a:cubicBezTo>
                  <a:cubicBezTo>
                    <a:pt x="7921" y="3018"/>
                    <a:pt x="8046" y="3182"/>
                    <a:pt x="8226" y="3233"/>
                  </a:cubicBezTo>
                  <a:cubicBezTo>
                    <a:pt x="8263" y="3243"/>
                    <a:pt x="8300" y="3248"/>
                    <a:pt x="8337" y="3248"/>
                  </a:cubicBezTo>
                  <a:cubicBezTo>
                    <a:pt x="8480" y="3248"/>
                    <a:pt x="8617" y="3174"/>
                    <a:pt x="8693" y="3047"/>
                  </a:cubicBezTo>
                  <a:cubicBezTo>
                    <a:pt x="9246" y="3228"/>
                    <a:pt x="9601" y="3767"/>
                    <a:pt x="9550" y="4345"/>
                  </a:cubicBezTo>
                  <a:cubicBezTo>
                    <a:pt x="9498" y="4925"/>
                    <a:pt x="9054" y="5393"/>
                    <a:pt x="8477" y="5473"/>
                  </a:cubicBezTo>
                  <a:cubicBezTo>
                    <a:pt x="8557" y="5273"/>
                    <a:pt x="8676" y="5093"/>
                    <a:pt x="8829" y="4942"/>
                  </a:cubicBezTo>
                  <a:cubicBezTo>
                    <a:pt x="8991" y="4780"/>
                    <a:pt x="8991" y="4515"/>
                    <a:pt x="8827" y="4354"/>
                  </a:cubicBezTo>
                  <a:cubicBezTo>
                    <a:pt x="8746" y="4272"/>
                    <a:pt x="8639" y="4232"/>
                    <a:pt x="8533" y="4232"/>
                  </a:cubicBezTo>
                  <a:cubicBezTo>
                    <a:pt x="8426" y="4232"/>
                    <a:pt x="8320" y="4272"/>
                    <a:pt x="8239" y="4354"/>
                  </a:cubicBezTo>
                  <a:cubicBezTo>
                    <a:pt x="7787" y="4804"/>
                    <a:pt x="7533" y="5416"/>
                    <a:pt x="7535" y="6055"/>
                  </a:cubicBezTo>
                  <a:lnTo>
                    <a:pt x="7535" y="6328"/>
                  </a:lnTo>
                  <a:lnTo>
                    <a:pt x="5304" y="6328"/>
                  </a:lnTo>
                  <a:lnTo>
                    <a:pt x="5304" y="6055"/>
                  </a:lnTo>
                  <a:cubicBezTo>
                    <a:pt x="5306" y="5416"/>
                    <a:pt x="5053" y="4804"/>
                    <a:pt x="4599" y="4354"/>
                  </a:cubicBezTo>
                  <a:cubicBezTo>
                    <a:pt x="4518" y="4269"/>
                    <a:pt x="4409" y="4226"/>
                    <a:pt x="4300" y="4226"/>
                  </a:cubicBezTo>
                  <a:cubicBezTo>
                    <a:pt x="4194" y="4226"/>
                    <a:pt x="4088" y="4267"/>
                    <a:pt x="4006" y="4348"/>
                  </a:cubicBezTo>
                  <a:cubicBezTo>
                    <a:pt x="3841" y="4513"/>
                    <a:pt x="3844" y="4780"/>
                    <a:pt x="4011" y="4942"/>
                  </a:cubicBezTo>
                  <a:cubicBezTo>
                    <a:pt x="4162" y="5093"/>
                    <a:pt x="4281" y="5273"/>
                    <a:pt x="4360" y="5473"/>
                  </a:cubicBezTo>
                  <a:cubicBezTo>
                    <a:pt x="3743" y="5385"/>
                    <a:pt x="3284" y="4857"/>
                    <a:pt x="3284" y="4234"/>
                  </a:cubicBezTo>
                  <a:cubicBezTo>
                    <a:pt x="3284" y="3544"/>
                    <a:pt x="3844" y="2984"/>
                    <a:pt x="4534" y="2984"/>
                  </a:cubicBezTo>
                  <a:cubicBezTo>
                    <a:pt x="4763" y="2984"/>
                    <a:pt x="4950" y="2797"/>
                    <a:pt x="4950" y="2568"/>
                  </a:cubicBezTo>
                  <a:cubicBezTo>
                    <a:pt x="4950" y="2338"/>
                    <a:pt x="4763" y="2151"/>
                    <a:pt x="4534" y="2151"/>
                  </a:cubicBezTo>
                  <a:cubicBezTo>
                    <a:pt x="4483" y="2151"/>
                    <a:pt x="4434" y="2153"/>
                    <a:pt x="4383" y="2158"/>
                  </a:cubicBezTo>
                  <a:cubicBezTo>
                    <a:pt x="4365" y="1691"/>
                    <a:pt x="4657" y="1268"/>
                    <a:pt x="5100" y="1122"/>
                  </a:cubicBezTo>
                  <a:cubicBezTo>
                    <a:pt x="5207" y="1086"/>
                    <a:pt x="5317" y="1069"/>
                    <a:pt x="5426" y="1069"/>
                  </a:cubicBezTo>
                  <a:close/>
                  <a:moveTo>
                    <a:pt x="7544" y="7160"/>
                  </a:moveTo>
                  <a:cubicBezTo>
                    <a:pt x="7551" y="7416"/>
                    <a:pt x="7567" y="7672"/>
                    <a:pt x="7590" y="7925"/>
                  </a:cubicBezTo>
                  <a:lnTo>
                    <a:pt x="5254" y="7925"/>
                  </a:lnTo>
                  <a:cubicBezTo>
                    <a:pt x="5277" y="7672"/>
                    <a:pt x="5294" y="7416"/>
                    <a:pt x="5300" y="7160"/>
                  </a:cubicBezTo>
                  <a:close/>
                  <a:moveTo>
                    <a:pt x="11495" y="4287"/>
                  </a:moveTo>
                  <a:lnTo>
                    <a:pt x="11495" y="9560"/>
                  </a:lnTo>
                  <a:lnTo>
                    <a:pt x="9663" y="9560"/>
                  </a:lnTo>
                  <a:lnTo>
                    <a:pt x="9663" y="5811"/>
                  </a:lnTo>
                  <a:cubicBezTo>
                    <a:pt x="10108" y="5429"/>
                    <a:pt x="10371" y="4875"/>
                    <a:pt x="10387" y="4287"/>
                  </a:cubicBezTo>
                  <a:close/>
                  <a:moveTo>
                    <a:pt x="8830" y="6250"/>
                  </a:moveTo>
                  <a:lnTo>
                    <a:pt x="8830" y="9963"/>
                  </a:lnTo>
                  <a:cubicBezTo>
                    <a:pt x="8526" y="8957"/>
                    <a:pt x="8372" y="7912"/>
                    <a:pt x="8371" y="6862"/>
                  </a:cubicBezTo>
                  <a:lnTo>
                    <a:pt x="8371" y="6744"/>
                  </a:lnTo>
                  <a:cubicBezTo>
                    <a:pt x="8371" y="6725"/>
                    <a:pt x="8370" y="6708"/>
                    <a:pt x="8367" y="6689"/>
                  </a:cubicBezTo>
                  <a:lnTo>
                    <a:pt x="8368" y="6689"/>
                  </a:lnTo>
                  <a:lnTo>
                    <a:pt x="8368" y="6315"/>
                  </a:lnTo>
                  <a:cubicBezTo>
                    <a:pt x="8523" y="6311"/>
                    <a:pt x="8679" y="6289"/>
                    <a:pt x="8830" y="6250"/>
                  </a:cubicBezTo>
                  <a:close/>
                  <a:moveTo>
                    <a:pt x="11495" y="10393"/>
                  </a:moveTo>
                  <a:lnTo>
                    <a:pt x="11495" y="11614"/>
                  </a:lnTo>
                  <a:lnTo>
                    <a:pt x="9663" y="11614"/>
                  </a:lnTo>
                  <a:lnTo>
                    <a:pt x="9663" y="10393"/>
                  </a:lnTo>
                  <a:close/>
                  <a:moveTo>
                    <a:pt x="7697" y="8759"/>
                  </a:moveTo>
                  <a:cubicBezTo>
                    <a:pt x="7863" y="9759"/>
                    <a:pt x="8159" y="10733"/>
                    <a:pt x="8578" y="11655"/>
                  </a:cubicBezTo>
                  <a:lnTo>
                    <a:pt x="4263" y="11655"/>
                  </a:lnTo>
                  <a:cubicBezTo>
                    <a:pt x="4681" y="10733"/>
                    <a:pt x="4978" y="9759"/>
                    <a:pt x="5145" y="8759"/>
                  </a:cubicBezTo>
                  <a:close/>
                  <a:moveTo>
                    <a:pt x="16818" y="7993"/>
                  </a:moveTo>
                  <a:lnTo>
                    <a:pt x="16818" y="11655"/>
                  </a:lnTo>
                  <a:lnTo>
                    <a:pt x="12327" y="11655"/>
                  </a:lnTo>
                  <a:lnTo>
                    <a:pt x="12327" y="7993"/>
                  </a:lnTo>
                  <a:close/>
                  <a:moveTo>
                    <a:pt x="6243" y="12489"/>
                  </a:moveTo>
                  <a:cubicBezTo>
                    <a:pt x="6574" y="12489"/>
                    <a:pt x="6843" y="12758"/>
                    <a:pt x="6843" y="13090"/>
                  </a:cubicBezTo>
                  <a:lnTo>
                    <a:pt x="6843" y="13312"/>
                  </a:lnTo>
                  <a:cubicBezTo>
                    <a:pt x="6843" y="13644"/>
                    <a:pt x="6574" y="13913"/>
                    <a:pt x="6243" y="13913"/>
                  </a:cubicBezTo>
                  <a:cubicBezTo>
                    <a:pt x="5451" y="13915"/>
                    <a:pt x="4809" y="14555"/>
                    <a:pt x="4808" y="15346"/>
                  </a:cubicBezTo>
                  <a:lnTo>
                    <a:pt x="4808" y="15388"/>
                  </a:lnTo>
                  <a:cubicBezTo>
                    <a:pt x="4808" y="15721"/>
                    <a:pt x="4539" y="15990"/>
                    <a:pt x="4208" y="15990"/>
                  </a:cubicBezTo>
                  <a:lnTo>
                    <a:pt x="1803" y="15990"/>
                  </a:lnTo>
                  <a:cubicBezTo>
                    <a:pt x="1229" y="14908"/>
                    <a:pt x="902" y="13712"/>
                    <a:pt x="843" y="12489"/>
                  </a:cubicBezTo>
                  <a:close/>
                  <a:moveTo>
                    <a:pt x="17386" y="14161"/>
                  </a:moveTo>
                  <a:cubicBezTo>
                    <a:pt x="16851" y="16247"/>
                    <a:pt x="15534" y="18024"/>
                    <a:pt x="13764" y="19157"/>
                  </a:cubicBezTo>
                  <a:lnTo>
                    <a:pt x="11593" y="19157"/>
                  </a:lnTo>
                  <a:cubicBezTo>
                    <a:pt x="10912" y="19157"/>
                    <a:pt x="10361" y="18604"/>
                    <a:pt x="10361" y="17925"/>
                  </a:cubicBezTo>
                  <a:cubicBezTo>
                    <a:pt x="10361" y="17407"/>
                    <a:pt x="10781" y="16987"/>
                    <a:pt x="11298" y="16987"/>
                  </a:cubicBezTo>
                  <a:cubicBezTo>
                    <a:pt x="11951" y="16985"/>
                    <a:pt x="12479" y="16457"/>
                    <a:pt x="12481" y="15805"/>
                  </a:cubicBezTo>
                  <a:cubicBezTo>
                    <a:pt x="12481" y="14897"/>
                    <a:pt x="13216" y="14162"/>
                    <a:pt x="14124" y="14161"/>
                  </a:cubicBezTo>
                  <a:close/>
                  <a:moveTo>
                    <a:pt x="17640" y="12489"/>
                  </a:moveTo>
                  <a:cubicBezTo>
                    <a:pt x="17625" y="12769"/>
                    <a:pt x="17598" y="13050"/>
                    <a:pt x="17556" y="13329"/>
                  </a:cubicBezTo>
                  <a:lnTo>
                    <a:pt x="14124" y="13329"/>
                  </a:lnTo>
                  <a:cubicBezTo>
                    <a:pt x="12759" y="13329"/>
                    <a:pt x="11648" y="14440"/>
                    <a:pt x="11648" y="15805"/>
                  </a:cubicBezTo>
                  <a:cubicBezTo>
                    <a:pt x="11648" y="15998"/>
                    <a:pt x="11491" y="16154"/>
                    <a:pt x="11298" y="16154"/>
                  </a:cubicBezTo>
                  <a:cubicBezTo>
                    <a:pt x="10321" y="16155"/>
                    <a:pt x="9529" y="16948"/>
                    <a:pt x="9528" y="17925"/>
                  </a:cubicBezTo>
                  <a:cubicBezTo>
                    <a:pt x="9529" y="19065"/>
                    <a:pt x="10453" y="19989"/>
                    <a:pt x="11593" y="19990"/>
                  </a:cubicBezTo>
                  <a:lnTo>
                    <a:pt x="12074" y="19990"/>
                  </a:lnTo>
                  <a:cubicBezTo>
                    <a:pt x="11153" y="20319"/>
                    <a:pt x="10196" y="20481"/>
                    <a:pt x="9245" y="20481"/>
                  </a:cubicBezTo>
                  <a:cubicBezTo>
                    <a:pt x="7432" y="20481"/>
                    <a:pt x="5639" y="19894"/>
                    <a:pt x="4155" y="18763"/>
                  </a:cubicBezTo>
                  <a:lnTo>
                    <a:pt x="6128" y="18763"/>
                  </a:lnTo>
                  <a:cubicBezTo>
                    <a:pt x="6353" y="18758"/>
                    <a:pt x="6535" y="18573"/>
                    <a:pt x="6535" y="18347"/>
                  </a:cubicBezTo>
                  <a:cubicBezTo>
                    <a:pt x="6535" y="18119"/>
                    <a:pt x="6353" y="17935"/>
                    <a:pt x="6128" y="17931"/>
                  </a:cubicBezTo>
                  <a:lnTo>
                    <a:pt x="3215" y="17931"/>
                  </a:lnTo>
                  <a:cubicBezTo>
                    <a:pt x="2881" y="17587"/>
                    <a:pt x="2577" y="17217"/>
                    <a:pt x="2305" y="16823"/>
                  </a:cubicBezTo>
                  <a:lnTo>
                    <a:pt x="4208" y="16823"/>
                  </a:lnTo>
                  <a:cubicBezTo>
                    <a:pt x="4999" y="16821"/>
                    <a:pt x="5640" y="16180"/>
                    <a:pt x="5641" y="15388"/>
                  </a:cubicBezTo>
                  <a:lnTo>
                    <a:pt x="5641" y="15346"/>
                  </a:lnTo>
                  <a:cubicBezTo>
                    <a:pt x="5641" y="15015"/>
                    <a:pt x="5910" y="14746"/>
                    <a:pt x="6243" y="14746"/>
                  </a:cubicBezTo>
                  <a:cubicBezTo>
                    <a:pt x="7034" y="14745"/>
                    <a:pt x="7674" y="14103"/>
                    <a:pt x="7676" y="13312"/>
                  </a:cubicBezTo>
                  <a:lnTo>
                    <a:pt x="7676" y="13090"/>
                  </a:lnTo>
                  <a:cubicBezTo>
                    <a:pt x="7676" y="12881"/>
                    <a:pt x="7631" y="12677"/>
                    <a:pt x="7544" y="12489"/>
                  </a:cubicBezTo>
                  <a:close/>
                  <a:moveTo>
                    <a:pt x="10740" y="1"/>
                  </a:moveTo>
                  <a:cubicBezTo>
                    <a:pt x="10400" y="1"/>
                    <a:pt x="10060" y="91"/>
                    <a:pt x="9758" y="273"/>
                  </a:cubicBezTo>
                  <a:cubicBezTo>
                    <a:pt x="9184" y="617"/>
                    <a:pt x="8831" y="1238"/>
                    <a:pt x="8830" y="1909"/>
                  </a:cubicBezTo>
                  <a:lnTo>
                    <a:pt x="8830" y="2218"/>
                  </a:lnTo>
                  <a:cubicBezTo>
                    <a:pt x="8758" y="2199"/>
                    <a:pt x="8685" y="2185"/>
                    <a:pt x="8611" y="2174"/>
                  </a:cubicBezTo>
                  <a:cubicBezTo>
                    <a:pt x="8354" y="1614"/>
                    <a:pt x="7794" y="1255"/>
                    <a:pt x="7178" y="1255"/>
                  </a:cubicBezTo>
                  <a:cubicBezTo>
                    <a:pt x="7151" y="1255"/>
                    <a:pt x="7123" y="1255"/>
                    <a:pt x="7096" y="1257"/>
                  </a:cubicBezTo>
                  <a:cubicBezTo>
                    <a:pt x="6768" y="618"/>
                    <a:pt x="6116" y="239"/>
                    <a:pt x="5428" y="239"/>
                  </a:cubicBezTo>
                  <a:cubicBezTo>
                    <a:pt x="5237" y="239"/>
                    <a:pt x="5044" y="268"/>
                    <a:pt x="4854" y="329"/>
                  </a:cubicBezTo>
                  <a:cubicBezTo>
                    <a:pt x="3980" y="609"/>
                    <a:pt x="3438" y="1480"/>
                    <a:pt x="3570" y="2388"/>
                  </a:cubicBezTo>
                  <a:cubicBezTo>
                    <a:pt x="2882" y="2748"/>
                    <a:pt x="2451" y="3459"/>
                    <a:pt x="2451" y="4234"/>
                  </a:cubicBezTo>
                  <a:cubicBezTo>
                    <a:pt x="2451" y="5362"/>
                    <a:pt x="3352" y="6282"/>
                    <a:pt x="4471" y="6315"/>
                  </a:cubicBezTo>
                  <a:lnTo>
                    <a:pt x="4471" y="6738"/>
                  </a:lnTo>
                  <a:lnTo>
                    <a:pt x="4471" y="6744"/>
                  </a:lnTo>
                  <a:lnTo>
                    <a:pt x="4471" y="6860"/>
                  </a:lnTo>
                  <a:cubicBezTo>
                    <a:pt x="4470" y="8525"/>
                    <a:pt x="4083" y="10166"/>
                    <a:pt x="3342" y="11655"/>
                  </a:cubicBezTo>
                  <a:lnTo>
                    <a:pt x="416" y="11655"/>
                  </a:lnTo>
                  <a:cubicBezTo>
                    <a:pt x="187" y="11655"/>
                    <a:pt x="0" y="11842"/>
                    <a:pt x="0" y="12071"/>
                  </a:cubicBezTo>
                  <a:cubicBezTo>
                    <a:pt x="0" y="14541"/>
                    <a:pt x="961" y="16860"/>
                    <a:pt x="2707" y="18606"/>
                  </a:cubicBezTo>
                  <a:cubicBezTo>
                    <a:pt x="4452" y="20351"/>
                    <a:pt x="6772" y="21313"/>
                    <a:pt x="9242" y="21313"/>
                  </a:cubicBezTo>
                  <a:cubicBezTo>
                    <a:pt x="11711" y="21313"/>
                    <a:pt x="14031" y="20351"/>
                    <a:pt x="15776" y="18606"/>
                  </a:cubicBezTo>
                  <a:cubicBezTo>
                    <a:pt x="17522" y="16860"/>
                    <a:pt x="18483" y="14541"/>
                    <a:pt x="18483" y="12071"/>
                  </a:cubicBezTo>
                  <a:cubicBezTo>
                    <a:pt x="18483" y="11842"/>
                    <a:pt x="18296" y="11655"/>
                    <a:pt x="18067" y="11655"/>
                  </a:cubicBezTo>
                  <a:lnTo>
                    <a:pt x="17650" y="11655"/>
                  </a:lnTo>
                  <a:lnTo>
                    <a:pt x="17650" y="7577"/>
                  </a:lnTo>
                  <a:cubicBezTo>
                    <a:pt x="17650" y="7347"/>
                    <a:pt x="17464" y="7160"/>
                    <a:pt x="17234" y="7160"/>
                  </a:cubicBezTo>
                  <a:lnTo>
                    <a:pt x="12327" y="7160"/>
                  </a:lnTo>
                  <a:lnTo>
                    <a:pt x="12327" y="3699"/>
                  </a:lnTo>
                  <a:cubicBezTo>
                    <a:pt x="12328" y="3364"/>
                    <a:pt x="12599" y="3093"/>
                    <a:pt x="12934" y="3093"/>
                  </a:cubicBezTo>
                  <a:lnTo>
                    <a:pt x="15051" y="3093"/>
                  </a:lnTo>
                  <a:cubicBezTo>
                    <a:pt x="15056" y="3093"/>
                    <a:pt x="15062" y="3093"/>
                    <a:pt x="15067" y="3093"/>
                  </a:cubicBezTo>
                  <a:cubicBezTo>
                    <a:pt x="15858" y="3093"/>
                    <a:pt x="16501" y="2452"/>
                    <a:pt x="16501" y="1658"/>
                  </a:cubicBezTo>
                  <a:cubicBezTo>
                    <a:pt x="16501" y="866"/>
                    <a:pt x="15858" y="225"/>
                    <a:pt x="15067" y="225"/>
                  </a:cubicBezTo>
                  <a:cubicBezTo>
                    <a:pt x="15062" y="225"/>
                    <a:pt x="15056" y="225"/>
                    <a:pt x="15051" y="225"/>
                  </a:cubicBezTo>
                  <a:lnTo>
                    <a:pt x="13593" y="225"/>
                  </a:lnTo>
                  <a:cubicBezTo>
                    <a:pt x="13285" y="75"/>
                    <a:pt x="12950" y="1"/>
                    <a:pt x="12616" y="1"/>
                  </a:cubicBezTo>
                  <a:cubicBezTo>
                    <a:pt x="12282" y="1"/>
                    <a:pt x="11948" y="75"/>
                    <a:pt x="11639" y="225"/>
                  </a:cubicBezTo>
                  <a:cubicBezTo>
                    <a:pt x="11358" y="75"/>
                    <a:pt x="11049" y="1"/>
                    <a:pt x="10740" y="1"/>
                  </a:cubicBezTo>
                  <a:close/>
                </a:path>
              </a:pathLst>
            </a:custGeom>
            <a:solidFill>
              <a:srgbClr val="4957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6048750" y="1433150"/>
              <a:ext cx="22600" cy="20825"/>
            </a:xfrm>
            <a:custGeom>
              <a:rect b="b" l="l" r="r" t="t"/>
              <a:pathLst>
                <a:path extrusionOk="0" h="833" w="904">
                  <a:moveTo>
                    <a:pt x="445" y="1"/>
                  </a:moveTo>
                  <a:cubicBezTo>
                    <a:pt x="247" y="1"/>
                    <a:pt x="78" y="141"/>
                    <a:pt x="39" y="335"/>
                  </a:cubicBezTo>
                  <a:cubicBezTo>
                    <a:pt x="0" y="530"/>
                    <a:pt x="105" y="725"/>
                    <a:pt x="288" y="801"/>
                  </a:cubicBezTo>
                  <a:cubicBezTo>
                    <a:pt x="340" y="823"/>
                    <a:pt x="394" y="833"/>
                    <a:pt x="448" y="833"/>
                  </a:cubicBezTo>
                  <a:cubicBezTo>
                    <a:pt x="584" y="833"/>
                    <a:pt x="715" y="766"/>
                    <a:pt x="795" y="648"/>
                  </a:cubicBezTo>
                  <a:cubicBezTo>
                    <a:pt x="904" y="483"/>
                    <a:pt x="882" y="263"/>
                    <a:pt x="743" y="122"/>
                  </a:cubicBezTo>
                  <a:cubicBezTo>
                    <a:pt x="664" y="44"/>
                    <a:pt x="559" y="1"/>
                    <a:pt x="448" y="1"/>
                  </a:cubicBezTo>
                  <a:cubicBezTo>
                    <a:pt x="447" y="1"/>
                    <a:pt x="446" y="1"/>
                    <a:pt x="445" y="1"/>
                  </a:cubicBezTo>
                  <a:close/>
                </a:path>
              </a:pathLst>
            </a:custGeom>
            <a:solidFill>
              <a:srgbClr val="4957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6196700" y="1209900"/>
              <a:ext cx="20875" cy="43875"/>
            </a:xfrm>
            <a:custGeom>
              <a:rect b="b" l="l" r="r" t="t"/>
              <a:pathLst>
                <a:path extrusionOk="0" h="1755" w="835">
                  <a:moveTo>
                    <a:pt x="418" y="0"/>
                  </a:moveTo>
                  <a:cubicBezTo>
                    <a:pt x="191" y="0"/>
                    <a:pt x="7" y="182"/>
                    <a:pt x="2" y="408"/>
                  </a:cubicBezTo>
                  <a:lnTo>
                    <a:pt x="2" y="1337"/>
                  </a:lnTo>
                  <a:cubicBezTo>
                    <a:pt x="1" y="1567"/>
                    <a:pt x="188" y="1754"/>
                    <a:pt x="418" y="1754"/>
                  </a:cubicBezTo>
                  <a:cubicBezTo>
                    <a:pt x="649" y="1754"/>
                    <a:pt x="834" y="1567"/>
                    <a:pt x="834" y="1337"/>
                  </a:cubicBezTo>
                  <a:lnTo>
                    <a:pt x="834" y="408"/>
                  </a:lnTo>
                  <a:cubicBezTo>
                    <a:pt x="830" y="182"/>
                    <a:pt x="644" y="0"/>
                    <a:pt x="418" y="0"/>
                  </a:cubicBezTo>
                  <a:close/>
                </a:path>
              </a:pathLst>
            </a:custGeom>
            <a:solidFill>
              <a:srgbClr val="4957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241075" y="1209900"/>
              <a:ext cx="20850" cy="43875"/>
            </a:xfrm>
            <a:custGeom>
              <a:rect b="b" l="l" r="r" t="t"/>
              <a:pathLst>
                <a:path extrusionOk="0" h="1755" w="834">
                  <a:moveTo>
                    <a:pt x="418" y="0"/>
                  </a:moveTo>
                  <a:cubicBezTo>
                    <a:pt x="190" y="0"/>
                    <a:pt x="6" y="182"/>
                    <a:pt x="0" y="408"/>
                  </a:cubicBezTo>
                  <a:lnTo>
                    <a:pt x="0" y="1337"/>
                  </a:lnTo>
                  <a:cubicBezTo>
                    <a:pt x="0" y="1567"/>
                    <a:pt x="187" y="1754"/>
                    <a:pt x="418" y="1754"/>
                  </a:cubicBezTo>
                  <a:cubicBezTo>
                    <a:pt x="648" y="1754"/>
                    <a:pt x="834" y="1567"/>
                    <a:pt x="834" y="1337"/>
                  </a:cubicBezTo>
                  <a:lnTo>
                    <a:pt x="834" y="408"/>
                  </a:lnTo>
                  <a:cubicBezTo>
                    <a:pt x="829" y="182"/>
                    <a:pt x="644" y="0"/>
                    <a:pt x="418" y="0"/>
                  </a:cubicBezTo>
                  <a:close/>
                </a:path>
              </a:pathLst>
            </a:custGeom>
            <a:solidFill>
              <a:srgbClr val="4957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"/>
          <p:cNvSpPr txBox="1"/>
          <p:nvPr>
            <p:ph type="ctrTitle"/>
          </p:nvPr>
        </p:nvSpPr>
        <p:spPr>
          <a:xfrm>
            <a:off x="4758000" y="2045025"/>
            <a:ext cx="2783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</a:rPr>
              <a:t>THANKS!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437" name="Google Shape;437;p42"/>
          <p:cNvSpPr txBox="1"/>
          <p:nvPr>
            <p:ph idx="1" type="subTitle"/>
          </p:nvPr>
        </p:nvSpPr>
        <p:spPr>
          <a:xfrm>
            <a:off x="4758000" y="2438625"/>
            <a:ext cx="30495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2"/>
                </a:solidFill>
              </a:rPr>
              <a:t>Does anyone have any questions?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439" name="Google Shape;439;p42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END</a:t>
            </a:r>
            <a:endParaRPr/>
          </a:p>
        </p:txBody>
      </p:sp>
      <p:pic>
        <p:nvPicPr>
          <p:cNvPr id="440" name="Google Shape;440;p42"/>
          <p:cNvPicPr preferRelativeResize="0"/>
          <p:nvPr/>
        </p:nvPicPr>
        <p:blipFill rotWithShape="1">
          <a:blip r:embed="rId3">
            <a:alphaModFix/>
          </a:blip>
          <a:srcRect b="0" l="27959" r="27959" t="0"/>
          <a:stretch/>
        </p:blipFill>
        <p:spPr>
          <a:xfrm>
            <a:off x="541000" y="435650"/>
            <a:ext cx="2853231" cy="43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2"/>
          <p:cNvSpPr/>
          <p:nvPr/>
        </p:nvSpPr>
        <p:spPr>
          <a:xfrm>
            <a:off x="540950" y="435650"/>
            <a:ext cx="2853300" cy="43152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2247600" y="2965200"/>
            <a:ext cx="2178300" cy="2178300"/>
          </a:xfrm>
          <a:prstGeom prst="rect">
            <a:avLst/>
          </a:prstGeom>
          <a:solidFill>
            <a:srgbClr val="466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ctrTitle"/>
          </p:nvPr>
        </p:nvSpPr>
        <p:spPr>
          <a:xfrm>
            <a:off x="4473625" y="827150"/>
            <a:ext cx="2660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C5C5F"/>
                </a:solidFill>
              </a:rPr>
              <a:t>WHAT IS THIS TOPIC ABOUT?</a:t>
            </a:r>
            <a:endParaRPr>
              <a:solidFill>
                <a:srgbClr val="5C5C5F"/>
              </a:solidFill>
            </a:endParaRPr>
          </a:p>
        </p:txBody>
      </p:sp>
      <p:sp>
        <p:nvSpPr>
          <p:cNvPr id="167" name="Google Shape;167;p23"/>
          <p:cNvSpPr txBox="1"/>
          <p:nvPr>
            <p:ph idx="1" type="subTitle"/>
          </p:nvPr>
        </p:nvSpPr>
        <p:spPr>
          <a:xfrm>
            <a:off x="3982675" y="1465950"/>
            <a:ext cx="38628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400"/>
              <a:buChar char="●"/>
            </a:pPr>
            <a:r>
              <a:rPr lang="es" sz="1300">
                <a:solidFill>
                  <a:srgbClr val="5C5C5F"/>
                </a:solidFill>
              </a:rPr>
              <a:t>Look at </a:t>
            </a:r>
            <a:r>
              <a:rPr lang="es" sz="1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how carbon emissions are affected</a:t>
            </a:r>
            <a:r>
              <a:rPr lang="es" sz="1300">
                <a:solidFill>
                  <a:schemeClr val="dk2"/>
                </a:solidFill>
              </a:rPr>
              <a:t> </a:t>
            </a:r>
            <a:r>
              <a:rPr lang="es" sz="1300">
                <a:solidFill>
                  <a:srgbClr val="5C5C5F"/>
                </a:solidFill>
              </a:rPr>
              <a:t>by other attributes.</a:t>
            </a:r>
            <a:endParaRPr sz="1300">
              <a:solidFill>
                <a:srgbClr val="5C5C5F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5C5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300"/>
              <a:buChar char="●"/>
            </a:pPr>
            <a:r>
              <a:rPr lang="es" sz="1300">
                <a:solidFill>
                  <a:srgbClr val="5C5C5F"/>
                </a:solidFill>
              </a:rPr>
              <a:t>Salient and timely: 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carbon emissions</a:t>
            </a:r>
            <a:r>
              <a:rPr lang="es" sz="1300">
                <a:solidFill>
                  <a:srgbClr val="5C5C5F"/>
                </a:solidFill>
              </a:rPr>
              <a:t> &amp; 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global warming</a:t>
            </a:r>
            <a:r>
              <a:rPr lang="es" sz="1300">
                <a:solidFill>
                  <a:srgbClr val="5C5C5F"/>
                </a:solidFill>
              </a:rPr>
              <a:t> are </a:t>
            </a:r>
            <a:r>
              <a:rPr lang="es" sz="1300">
                <a:solidFill>
                  <a:srgbClr val="C7372F"/>
                </a:solidFill>
              </a:rPr>
              <a:t>important issues </a:t>
            </a:r>
            <a:r>
              <a:rPr lang="es" sz="1300">
                <a:solidFill>
                  <a:srgbClr val="5C5C5F"/>
                </a:solidFill>
              </a:rPr>
              <a:t>moving forward.</a:t>
            </a:r>
            <a:endParaRPr sz="1300">
              <a:solidFill>
                <a:srgbClr val="5C5C5F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5C5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300"/>
              <a:buChar char="●"/>
            </a:pPr>
            <a:r>
              <a:rPr lang="es" sz="1300">
                <a:solidFill>
                  <a:srgbClr val="5C5C5F"/>
                </a:solidFill>
              </a:rPr>
              <a:t>Offers a 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good window</a:t>
            </a:r>
            <a:r>
              <a:rPr lang="es" sz="1300">
                <a:solidFill>
                  <a:srgbClr val="5C5C5F"/>
                </a:solidFill>
              </a:rPr>
              <a:t> into 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analytical tools</a:t>
            </a:r>
            <a:r>
              <a:rPr lang="es" sz="1300">
                <a:solidFill>
                  <a:srgbClr val="5C5C5F"/>
                </a:solidFill>
              </a:rPr>
              <a:t> by using a </a:t>
            </a:r>
            <a:r>
              <a:rPr lang="es" sz="1300">
                <a:solidFill>
                  <a:srgbClr val="C7372F"/>
                </a:solidFill>
              </a:rPr>
              <a:t>real world example.</a:t>
            </a:r>
            <a:endParaRPr sz="1300">
              <a:solidFill>
                <a:srgbClr val="C7372F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C5C5F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5C5F"/>
              </a:buClr>
              <a:buSzPts val="1300"/>
              <a:buChar char="●"/>
            </a:pPr>
            <a:r>
              <a:rPr lang="es" sz="1300">
                <a:solidFill>
                  <a:srgbClr val="5C5C5F"/>
                </a:solidFill>
              </a:rPr>
              <a:t>Look at 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how emissions are affected by </a:t>
            </a:r>
            <a:r>
              <a:rPr lang="es" sz="1300">
                <a:solidFill>
                  <a:srgbClr val="5C5C5F"/>
                </a:solidFill>
              </a:rPr>
              <a:t>three things: </a:t>
            </a:r>
            <a:r>
              <a:rPr lang="es" sz="13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 price on carbon</a:t>
            </a:r>
            <a:r>
              <a:rPr lang="es" sz="1300">
                <a:solidFill>
                  <a:srgbClr val="5C5C5F"/>
                </a:solidFill>
              </a:rPr>
              <a:t>, </a:t>
            </a:r>
            <a:r>
              <a:rPr lang="es" sz="13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outdoor recreational space</a:t>
            </a:r>
            <a:r>
              <a:rPr lang="es" sz="1300">
                <a:solidFill>
                  <a:srgbClr val="5C5C5F"/>
                </a:solidFill>
              </a:rPr>
              <a:t>, and </a:t>
            </a:r>
            <a:r>
              <a:rPr lang="es" sz="1300">
                <a:solidFill>
                  <a:srgbClr val="C7372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population</a:t>
            </a:r>
            <a:r>
              <a:rPr lang="es" sz="1300">
                <a:solidFill>
                  <a:srgbClr val="5C5C5F"/>
                </a:solidFill>
              </a:rPr>
              <a:t>.</a:t>
            </a:r>
            <a:endParaRPr sz="1300">
              <a:solidFill>
                <a:srgbClr val="5C5C5F"/>
              </a:solidFill>
            </a:endParaRPr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9" name="Google Shape;169;p23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THIS TOPIC ABOUT?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4425" y="-25050"/>
            <a:ext cx="2043300" cy="5193600"/>
          </a:xfrm>
          <a:prstGeom prst="rect">
            <a:avLst/>
          </a:prstGeom>
          <a:solidFill>
            <a:srgbClr val="434343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" y="-25050"/>
            <a:ext cx="2043300" cy="519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subTitle"/>
          </p:nvPr>
        </p:nvSpPr>
        <p:spPr>
          <a:xfrm flipH="1">
            <a:off x="871525" y="1613425"/>
            <a:ext cx="71322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C7372F"/>
                </a:solidFill>
              </a:rPr>
              <a:t>Targeting</a:t>
            </a:r>
            <a:r>
              <a:rPr lang="es" sz="1300">
                <a:solidFill>
                  <a:srgbClr val="C7372F"/>
                </a:solidFill>
              </a:rPr>
              <a:t> 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 core relationships</a:t>
            </a:r>
            <a:r>
              <a:rPr lang="es" sz="1300">
                <a:solidFill>
                  <a:srgbClr val="5C5C5F"/>
                </a:solidFill>
              </a:rPr>
              <a:t>, analyzed via</a:t>
            </a:r>
            <a:r>
              <a:rPr lang="es" sz="1300">
                <a:solidFill>
                  <a:schemeClr val="dk2"/>
                </a:solidFill>
              </a:rPr>
              <a:t> </a:t>
            </a:r>
            <a:r>
              <a:rPr lang="es" sz="1300" u="sng">
                <a:solidFill>
                  <a:schemeClr val="dk2"/>
                </a:solidFill>
              </a:rPr>
              <a:t>regressions</a:t>
            </a:r>
            <a:r>
              <a:rPr lang="es" sz="1300">
                <a:solidFill>
                  <a:schemeClr val="dk2"/>
                </a:solidFill>
              </a:rPr>
              <a:t>,</a:t>
            </a:r>
            <a:r>
              <a:rPr lang="es" sz="1300">
                <a:solidFill>
                  <a:srgbClr val="5C5C5F"/>
                </a:solidFill>
              </a:rPr>
              <a:t> 						 &amp; </a:t>
            </a:r>
            <a:r>
              <a:rPr lang="es" sz="1300">
                <a:solidFill>
                  <a:schemeClr val="dk2"/>
                </a:solidFill>
              </a:rPr>
              <a:t>expecting</a:t>
            </a:r>
            <a:r>
              <a:rPr lang="es" sz="1300">
                <a:solidFill>
                  <a:srgbClr val="5C5C5F"/>
                </a:solidFill>
              </a:rPr>
              <a:t> negative relationships in all cases.  </a:t>
            </a:r>
            <a:endParaRPr sz="1300">
              <a:solidFill>
                <a:srgbClr val="5C5C5F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5C5C5F"/>
              </a:buClr>
              <a:buSzPts val="1300"/>
              <a:buFont typeface="Oswald"/>
              <a:buAutoNum type="arabicParenBoth"/>
            </a:pP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A </a:t>
            </a:r>
            <a:r>
              <a:rPr lang="es" sz="1300">
                <a:solidFill>
                  <a:srgbClr val="5C5C5F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price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 on carbon and </a:t>
            </a:r>
            <a:r>
              <a:rPr lang="es" sz="1300">
                <a:solidFill>
                  <a:srgbClr val="5C5C5F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emissions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300">
              <a:solidFill>
                <a:srgbClr val="5C5C5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Clr>
                <a:srgbClr val="5C5C5F"/>
              </a:buClr>
              <a:buSzPts val="1300"/>
              <a:buFont typeface="Oswald"/>
              <a:buAutoNum type="arabicParenBoth"/>
            </a:pPr>
            <a:r>
              <a:rPr lang="es" sz="1300">
                <a:solidFill>
                  <a:srgbClr val="5C5C5F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Outdoor spaces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s" sz="1300">
                <a:solidFill>
                  <a:srgbClr val="5C5C5F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emissions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.  </a:t>
            </a:r>
            <a:endParaRPr sz="1300">
              <a:solidFill>
                <a:srgbClr val="5C5C5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Clr>
                <a:srgbClr val="5C5C5F"/>
              </a:buClr>
              <a:buSzPts val="1300"/>
              <a:buFont typeface="Oswald"/>
              <a:buAutoNum type="arabicParenBoth"/>
            </a:pPr>
            <a:r>
              <a:rPr lang="es" sz="1300">
                <a:solidFill>
                  <a:srgbClr val="5C5C5F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Population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s" sz="1300">
                <a:solidFill>
                  <a:srgbClr val="5C5C5F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emissions</a:t>
            </a: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. </a:t>
            </a:r>
            <a:endParaRPr sz="1300">
              <a:solidFill>
                <a:srgbClr val="5C5C5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78" name="Google Shape;178;p24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OBJECTIVE</a:t>
            </a:r>
            <a:endParaRPr/>
          </a:p>
        </p:txBody>
      </p:sp>
      <p:grpSp>
        <p:nvGrpSpPr>
          <p:cNvPr id="179" name="Google Shape;179;p24"/>
          <p:cNvGrpSpPr/>
          <p:nvPr/>
        </p:nvGrpSpPr>
        <p:grpSpPr>
          <a:xfrm>
            <a:off x="1545850" y="3004200"/>
            <a:ext cx="5836850" cy="2167453"/>
            <a:chOff x="1545850" y="3004200"/>
            <a:chExt cx="5836850" cy="2167453"/>
          </a:xfrm>
        </p:grpSpPr>
        <p:pic>
          <p:nvPicPr>
            <p:cNvPr id="180" name="Google Shape;180;p24"/>
            <p:cNvPicPr preferRelativeResize="0"/>
            <p:nvPr/>
          </p:nvPicPr>
          <p:blipFill rotWithShape="1">
            <a:blip r:embed="rId3">
              <a:alphaModFix/>
            </a:blip>
            <a:srcRect b="44562" l="16453" r="16446" t="9568"/>
            <a:stretch/>
          </p:blipFill>
          <p:spPr>
            <a:xfrm flipH="1">
              <a:off x="1761300" y="3004200"/>
              <a:ext cx="5621400" cy="216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4"/>
            <p:cNvSpPr/>
            <p:nvPr/>
          </p:nvSpPr>
          <p:spPr>
            <a:xfrm>
              <a:off x="1761300" y="3004200"/>
              <a:ext cx="5621400" cy="2161500"/>
            </a:xfrm>
            <a:prstGeom prst="rect">
              <a:avLst/>
            </a:prstGeom>
            <a:solidFill>
              <a:srgbClr val="434343">
                <a:alpha val="21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545850" y="3794053"/>
              <a:ext cx="435600" cy="1377600"/>
            </a:xfrm>
            <a:prstGeom prst="re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4"/>
          <p:cNvSpPr txBox="1"/>
          <p:nvPr>
            <p:ph idx="4294967295" type="ctrTitle"/>
          </p:nvPr>
        </p:nvSpPr>
        <p:spPr>
          <a:xfrm>
            <a:off x="597575" y="532075"/>
            <a:ext cx="479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C5C5F"/>
                </a:solidFill>
              </a:rPr>
              <a:t>OBJECTIVE</a:t>
            </a:r>
            <a:endParaRPr>
              <a:solidFill>
                <a:srgbClr val="5C5C5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subTitle"/>
          </p:nvPr>
        </p:nvSpPr>
        <p:spPr>
          <a:xfrm flipH="1">
            <a:off x="871525" y="1613425"/>
            <a:ext cx="71322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Targeting </a:t>
            </a:r>
            <a:r>
              <a:rPr lang="es" sz="1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3 core relationships</a:t>
            </a:r>
            <a:r>
              <a:rPr lang="es" sz="1300">
                <a:solidFill>
                  <a:schemeClr val="dk2"/>
                </a:solidFill>
              </a:rPr>
              <a:t>, analyzed via regressions,</a:t>
            </a:r>
            <a:r>
              <a:rPr lang="es" sz="1300">
                <a:solidFill>
                  <a:srgbClr val="5C5C5F"/>
                </a:solidFill>
              </a:rPr>
              <a:t> 						 </a:t>
            </a:r>
            <a:r>
              <a:rPr lang="es" sz="1300">
                <a:solidFill>
                  <a:srgbClr val="5C5C5F"/>
                </a:solidFill>
              </a:rPr>
              <a:t>&amp; </a:t>
            </a:r>
            <a:r>
              <a:rPr lang="es" sz="1300">
                <a:solidFill>
                  <a:srgbClr val="C7372F"/>
                </a:solidFill>
              </a:rPr>
              <a:t>expecting</a:t>
            </a:r>
            <a:r>
              <a:rPr lang="es" sz="1300">
                <a:solidFill>
                  <a:srgbClr val="5C5C5F"/>
                </a:solidFill>
              </a:rPr>
              <a:t> </a:t>
            </a:r>
            <a:r>
              <a:rPr lang="es" sz="1300" u="sng">
                <a:solidFill>
                  <a:srgbClr val="5C5C5F"/>
                </a:solidFill>
              </a:rPr>
              <a:t>negative relationships in all cases</a:t>
            </a:r>
            <a:r>
              <a:rPr lang="es" sz="1300">
                <a:solidFill>
                  <a:srgbClr val="5C5C5F"/>
                </a:solidFill>
              </a:rPr>
              <a:t>. </a:t>
            </a:r>
            <a:r>
              <a:rPr lang="es" sz="1300">
                <a:solidFill>
                  <a:srgbClr val="5C5C5F"/>
                </a:solidFill>
              </a:rPr>
              <a:t> </a:t>
            </a:r>
            <a:endParaRPr sz="1300">
              <a:solidFill>
                <a:srgbClr val="5C5C5F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5C5C5F"/>
              </a:buClr>
              <a:buSzPts val="1300"/>
              <a:buFont typeface="Oswald"/>
              <a:buAutoNum type="arabicParenBoth"/>
            </a:pP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A price on carbon and emissions.</a:t>
            </a:r>
            <a:endParaRPr sz="1300">
              <a:solidFill>
                <a:srgbClr val="5C5C5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Clr>
                <a:srgbClr val="5C5C5F"/>
              </a:buClr>
              <a:buSzPts val="1300"/>
              <a:buFont typeface="Oswald"/>
              <a:buAutoNum type="arabicParenBoth"/>
            </a:pP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Outdoor spaces and emissions.  </a:t>
            </a:r>
            <a:endParaRPr sz="1300">
              <a:solidFill>
                <a:srgbClr val="5C5C5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914400" rtl="0" algn="l">
              <a:spcBef>
                <a:spcPts val="1000"/>
              </a:spcBef>
              <a:spcAft>
                <a:spcPts val="0"/>
              </a:spcAft>
              <a:buClr>
                <a:srgbClr val="5C5C5F"/>
              </a:buClr>
              <a:buSzPts val="1300"/>
              <a:buFont typeface="Oswald"/>
              <a:buAutoNum type="arabicParenBoth"/>
            </a:pPr>
            <a:r>
              <a:rPr lang="es" sz="1300">
                <a:solidFill>
                  <a:srgbClr val="5C5C5F"/>
                </a:solidFill>
                <a:latin typeface="Oswald"/>
                <a:ea typeface="Oswald"/>
                <a:cs typeface="Oswald"/>
                <a:sym typeface="Oswald"/>
              </a:rPr>
              <a:t>Population and emissions. </a:t>
            </a:r>
            <a:endParaRPr sz="1300">
              <a:solidFill>
                <a:srgbClr val="5C5C5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90" name="Google Shape;190;p25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OBJECTIVE</a:t>
            </a:r>
            <a:endParaRPr/>
          </a:p>
        </p:txBody>
      </p:sp>
      <p:grpSp>
        <p:nvGrpSpPr>
          <p:cNvPr id="191" name="Google Shape;191;p25"/>
          <p:cNvGrpSpPr/>
          <p:nvPr/>
        </p:nvGrpSpPr>
        <p:grpSpPr>
          <a:xfrm>
            <a:off x="1545850" y="3004200"/>
            <a:ext cx="5836850" cy="2167453"/>
            <a:chOff x="1545850" y="3004200"/>
            <a:chExt cx="5836850" cy="2167453"/>
          </a:xfrm>
        </p:grpSpPr>
        <p:pic>
          <p:nvPicPr>
            <p:cNvPr id="192" name="Google Shape;192;p25"/>
            <p:cNvPicPr preferRelativeResize="0"/>
            <p:nvPr/>
          </p:nvPicPr>
          <p:blipFill rotWithShape="1">
            <a:blip r:embed="rId3">
              <a:alphaModFix/>
            </a:blip>
            <a:srcRect b="44562" l="16453" r="16446" t="9568"/>
            <a:stretch/>
          </p:blipFill>
          <p:spPr>
            <a:xfrm flipH="1">
              <a:off x="1761300" y="3004200"/>
              <a:ext cx="5621400" cy="216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5"/>
            <p:cNvSpPr/>
            <p:nvPr/>
          </p:nvSpPr>
          <p:spPr>
            <a:xfrm>
              <a:off x="1761300" y="3004200"/>
              <a:ext cx="5621400" cy="2161500"/>
            </a:xfrm>
            <a:prstGeom prst="rect">
              <a:avLst/>
            </a:prstGeom>
            <a:solidFill>
              <a:srgbClr val="434343">
                <a:alpha val="21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1545850" y="3794053"/>
              <a:ext cx="435600" cy="1377600"/>
            </a:xfrm>
            <a:prstGeom prst="re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5"/>
          <p:cNvSpPr txBox="1"/>
          <p:nvPr>
            <p:ph idx="4294967295" type="ctrTitle"/>
          </p:nvPr>
        </p:nvSpPr>
        <p:spPr>
          <a:xfrm>
            <a:off x="597575" y="532075"/>
            <a:ext cx="479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C5C5F"/>
                </a:solidFill>
              </a:rPr>
              <a:t>OBJECTIVE</a:t>
            </a:r>
            <a:endParaRPr>
              <a:solidFill>
                <a:srgbClr val="5C5C5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1" name="Google Shape;201;p26"/>
          <p:cNvSpPr txBox="1"/>
          <p:nvPr>
            <p:ph idx="2"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HYPOTHESES</a:t>
            </a:r>
            <a:endParaRPr/>
          </a:p>
        </p:txBody>
      </p:sp>
      <p:grpSp>
        <p:nvGrpSpPr>
          <p:cNvPr id="202" name="Google Shape;202;p26"/>
          <p:cNvGrpSpPr/>
          <p:nvPr/>
        </p:nvGrpSpPr>
        <p:grpSpPr>
          <a:xfrm>
            <a:off x="1545850" y="-27922"/>
            <a:ext cx="5836850" cy="2189422"/>
            <a:chOff x="1545850" y="-27922"/>
            <a:chExt cx="5836850" cy="2189422"/>
          </a:xfrm>
        </p:grpSpPr>
        <p:pic>
          <p:nvPicPr>
            <p:cNvPr id="203" name="Google Shape;203;p26"/>
            <p:cNvPicPr preferRelativeResize="0"/>
            <p:nvPr/>
          </p:nvPicPr>
          <p:blipFill rotWithShape="1">
            <a:blip r:embed="rId3">
              <a:alphaModFix/>
            </a:blip>
            <a:srcRect b="0" l="16453" r="16446" t="54130"/>
            <a:stretch/>
          </p:blipFill>
          <p:spPr>
            <a:xfrm flipH="1">
              <a:off x="1761300" y="0"/>
              <a:ext cx="5621400" cy="216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6"/>
            <p:cNvSpPr/>
            <p:nvPr/>
          </p:nvSpPr>
          <p:spPr>
            <a:xfrm>
              <a:off x="1761300" y="0"/>
              <a:ext cx="5621400" cy="2161500"/>
            </a:xfrm>
            <a:prstGeom prst="rect">
              <a:avLst/>
            </a:prstGeom>
            <a:solidFill>
              <a:srgbClr val="434343">
                <a:alpha val="21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545850" y="-27922"/>
              <a:ext cx="435600" cy="1377600"/>
            </a:xfrm>
            <a:prstGeom prst="rect">
              <a:avLst/>
            </a:prstGeom>
            <a:solidFill>
              <a:srgbClr val="4662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6"/>
          <p:cNvSpPr txBox="1"/>
          <p:nvPr>
            <p:ph idx="1" type="subTitle"/>
          </p:nvPr>
        </p:nvSpPr>
        <p:spPr>
          <a:xfrm flipH="1">
            <a:off x="898175" y="2768550"/>
            <a:ext cx="7132200" cy="10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C5C5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arenBoth"/>
            </a:pPr>
            <a:r>
              <a:rPr lang="es" sz="1300">
                <a:solidFill>
                  <a:srgbClr val="5C5C5F"/>
                </a:solidFill>
              </a:rPr>
              <a:t>As the </a:t>
            </a:r>
            <a:r>
              <a:rPr lang="es" sz="1300">
                <a:solidFill>
                  <a:srgbClr val="5C5C5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price of emitti</a:t>
            </a:r>
            <a:r>
              <a:rPr lang="es" sz="1300">
                <a:solidFill>
                  <a:schemeClr val="dk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ng carbon</a:t>
            </a:r>
            <a:r>
              <a:rPr lang="es" sz="1500">
                <a:solidFill>
                  <a:schemeClr val="dk2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↑</a:t>
            </a:r>
            <a:r>
              <a:rPr b="1" lang="es" sz="1500">
                <a:solidFill>
                  <a:schemeClr val="dk2"/>
                </a:solidFill>
              </a:rPr>
              <a:t>,</a:t>
            </a:r>
            <a:r>
              <a:rPr lang="es" sz="1300">
                <a:solidFill>
                  <a:schemeClr val="dk2"/>
                </a:solidFill>
              </a:rPr>
              <a:t> the</a:t>
            </a:r>
            <a:r>
              <a:rPr lang="es" sz="1500">
                <a:solidFill>
                  <a:schemeClr val="dk2"/>
                </a:solidFill>
              </a:rPr>
              <a:t> </a:t>
            </a:r>
            <a:r>
              <a:rPr lang="es" sz="1300">
                <a:solidFill>
                  <a:srgbClr val="5C5C5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amount</a:t>
            </a:r>
            <a:r>
              <a:rPr lang="es" sz="13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of carbon emitted</a:t>
            </a:r>
            <a:r>
              <a:rPr lang="es" sz="1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↓</a:t>
            </a:r>
            <a:r>
              <a:rPr lang="es" sz="2000">
                <a:solidFill>
                  <a:srgbClr val="C7372F"/>
                </a:solidFill>
              </a:rPr>
              <a:t>  </a:t>
            </a:r>
            <a:endParaRPr sz="2000">
              <a:solidFill>
                <a:srgbClr val="C7372F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arenBoth"/>
            </a:pPr>
            <a:r>
              <a:rPr lang="es" sz="1300">
                <a:solidFill>
                  <a:schemeClr val="dk2"/>
                </a:solidFill>
              </a:rPr>
              <a:t>As the </a:t>
            </a:r>
            <a:r>
              <a:rPr lang="es" sz="1300">
                <a:solidFill>
                  <a:srgbClr val="5C5C5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value of outdoor recreation activities</a:t>
            </a:r>
            <a:r>
              <a:rPr lang="es" sz="1500">
                <a:solidFill>
                  <a:srgbClr val="5C5C5F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↑</a:t>
            </a:r>
            <a:r>
              <a:rPr lang="es" sz="2000">
                <a:solidFill>
                  <a:schemeClr val="dk2"/>
                </a:solidFill>
              </a:rPr>
              <a:t>,</a:t>
            </a:r>
            <a:r>
              <a:rPr lang="es" sz="1500">
                <a:solidFill>
                  <a:schemeClr val="dk2"/>
                </a:solidFill>
              </a:rPr>
              <a:t> </a:t>
            </a:r>
            <a:r>
              <a:rPr lang="es" sz="1300">
                <a:solidFill>
                  <a:schemeClr val="dk2"/>
                </a:solidFill>
              </a:rPr>
              <a:t>the </a:t>
            </a:r>
            <a:r>
              <a:rPr lang="es" sz="1300">
                <a:solidFill>
                  <a:srgbClr val="5C5C5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amount </a:t>
            </a:r>
            <a:r>
              <a:rPr lang="es" sz="1300">
                <a:solidFill>
                  <a:schemeClr val="dk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of carbon emitted per capita</a:t>
            </a:r>
            <a:r>
              <a:rPr lang="es" sz="1500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s" sz="2000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↓</a:t>
            </a:r>
            <a:r>
              <a:rPr lang="es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arenBoth"/>
            </a:pPr>
            <a:r>
              <a:rPr lang="es" sz="1300">
                <a:solidFill>
                  <a:schemeClr val="dk2"/>
                </a:solidFill>
              </a:rPr>
              <a:t>As</a:t>
            </a:r>
            <a:r>
              <a:rPr lang="es" sz="1500">
                <a:solidFill>
                  <a:schemeClr val="dk2"/>
                </a:solidFill>
              </a:rPr>
              <a:t> </a:t>
            </a:r>
            <a:r>
              <a:rPr lang="es" sz="1300">
                <a:solidFill>
                  <a:srgbClr val="5C5C5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population</a:t>
            </a:r>
            <a:r>
              <a:rPr lang="es" sz="1300">
                <a:solidFill>
                  <a:srgbClr val="5C5C5F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↑</a:t>
            </a:r>
            <a:r>
              <a:rPr lang="es" sz="2000">
                <a:solidFill>
                  <a:schemeClr val="dk2"/>
                </a:solidFill>
              </a:rPr>
              <a:t>,</a:t>
            </a:r>
            <a:r>
              <a:rPr lang="es" sz="1500">
                <a:solidFill>
                  <a:schemeClr val="dk2"/>
                </a:solidFill>
              </a:rPr>
              <a:t> </a:t>
            </a:r>
            <a:r>
              <a:rPr lang="es" sz="1300">
                <a:solidFill>
                  <a:schemeClr val="dk2"/>
                </a:solidFill>
              </a:rPr>
              <a:t>the</a:t>
            </a:r>
            <a:r>
              <a:rPr lang="es" sz="1500">
                <a:solidFill>
                  <a:schemeClr val="dk2"/>
                </a:solidFill>
              </a:rPr>
              <a:t> </a:t>
            </a:r>
            <a:r>
              <a:rPr lang="es" sz="1300">
                <a:solidFill>
                  <a:srgbClr val="5C5C5F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amount</a:t>
            </a:r>
            <a:r>
              <a:rPr lang="es" sz="1300">
                <a:solidFill>
                  <a:schemeClr val="dk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of carbon emitted per capita</a:t>
            </a:r>
            <a:r>
              <a:rPr lang="es" sz="1300">
                <a:solidFill>
                  <a:schemeClr val="dk2"/>
                </a:solidFill>
              </a:rPr>
              <a:t> </a:t>
            </a:r>
            <a:r>
              <a:rPr b="1" lang="es" sz="2000">
                <a:solidFill>
                  <a:srgbClr val="C7372F"/>
                </a:solidFill>
              </a:rPr>
              <a:t>↓</a:t>
            </a:r>
            <a:r>
              <a:rPr lang="es" sz="2000">
                <a:solidFill>
                  <a:srgbClr val="C7372F"/>
                </a:solidFill>
              </a:rPr>
              <a:t> </a:t>
            </a:r>
            <a:endParaRPr sz="2000">
              <a:solidFill>
                <a:srgbClr val="C7372F"/>
              </a:solidFill>
            </a:endParaRPr>
          </a:p>
        </p:txBody>
      </p:sp>
      <p:sp>
        <p:nvSpPr>
          <p:cNvPr id="207" name="Google Shape;207;p26"/>
          <p:cNvSpPr txBox="1"/>
          <p:nvPr>
            <p:ph type="ctrTitle"/>
          </p:nvPr>
        </p:nvSpPr>
        <p:spPr>
          <a:xfrm>
            <a:off x="3667500" y="4138950"/>
            <a:ext cx="479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C7372F"/>
                </a:solidFill>
                <a:latin typeface="Didact Gothic"/>
                <a:ea typeface="Didact Gothic"/>
                <a:cs typeface="Didact Gothic"/>
                <a:sym typeface="Didact Gothic"/>
              </a:rPr>
              <a:t>3 </a:t>
            </a:r>
            <a:r>
              <a:rPr lang="es" sz="2800">
                <a:solidFill>
                  <a:srgbClr val="5C5C5F"/>
                </a:solidFill>
              </a:rPr>
              <a:t>HYPOTHESES</a:t>
            </a:r>
            <a:endParaRPr sz="2800">
              <a:solidFill>
                <a:srgbClr val="5C5C5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/>
        </p:nvSpPr>
        <p:spPr>
          <a:xfrm>
            <a:off x="1781864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TOPIC, HYPOTHESES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1789983" y="2477526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3F3F3"/>
                </a:solidFill>
                <a:highlight>
                  <a:srgbClr val="5C5C5F"/>
                </a:highlight>
                <a:latin typeface="Oswald Regular"/>
                <a:ea typeface="Oswald Regular"/>
                <a:cs typeface="Oswald Regular"/>
                <a:sym typeface="Oswald Regular"/>
              </a:rPr>
              <a:t>DATA </a:t>
            </a:r>
            <a:endParaRPr sz="2400">
              <a:solidFill>
                <a:srgbClr val="F3F3F3"/>
              </a:solidFill>
              <a:highlight>
                <a:srgbClr val="5C5C5F"/>
              </a:highlight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98269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02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498269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01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775189" y="1819677"/>
            <a:ext cx="182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ANALYSIS, RESULTS 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3491594" y="128571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03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4783299" y="247753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CONCLUSIONS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491594" y="205599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04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4783299" y="3139788"/>
            <a:ext cx="203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C5C5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FUTURE WORK</a:t>
            </a:r>
            <a:endParaRPr sz="2400">
              <a:solidFill>
                <a:srgbClr val="5C5C5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3491594" y="284404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C7372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05</a:t>
            </a:r>
            <a:endParaRPr sz="3600">
              <a:solidFill>
                <a:srgbClr val="C7372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6955300" y="50"/>
            <a:ext cx="1413000" cy="5143500"/>
          </a:xfrm>
          <a:prstGeom prst="rect">
            <a:avLst/>
          </a:prstGeom>
          <a:solidFill>
            <a:srgbClr val="4662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" type="subTitle"/>
          </p:nvPr>
        </p:nvSpPr>
        <p:spPr>
          <a:xfrm flipH="1">
            <a:off x="85800" y="577800"/>
            <a:ext cx="80538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5C5C5F"/>
                </a:solidFill>
              </a:rPr>
              <a:t>U.S. Energy Information Administration(EIA) :</a:t>
            </a:r>
            <a:endParaRPr b="1">
              <a:solidFill>
                <a:srgbClr val="5C5C5F"/>
              </a:solidFill>
            </a:endParaRPr>
          </a:p>
          <a:p>
            <a:pPr indent="-336550" lvl="0" marL="457200" marR="19050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>
                <a:solidFill>
                  <a:schemeClr val="dk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U.S. emissions data</a:t>
            </a:r>
            <a:r>
              <a:rPr lang="es">
                <a:solidFill>
                  <a:srgbClr val="5C5C5F"/>
                </a:solidFill>
              </a:rPr>
              <a:t>; producer type, energy source, Co2, So2, NOx by states (1990-2018). </a:t>
            </a:r>
            <a:r>
              <a:rPr lang="es">
                <a:solidFill>
                  <a:srgbClr val="A5B7C6"/>
                </a:solidFill>
              </a:rPr>
              <a:t>(</a:t>
            </a:r>
            <a:r>
              <a:rPr lang="es" u="sng">
                <a:solidFill>
                  <a:srgbClr val="A5B7C6"/>
                </a:solidFill>
                <a:hlinkClick r:id="rId3"/>
              </a:rPr>
              <a:t>https://www.eia.gov/electricity/data.php#elecenv</a:t>
            </a:r>
            <a:r>
              <a:rPr lang="es">
                <a:solidFill>
                  <a:srgbClr val="A5B7C6"/>
                </a:solidFill>
              </a:rPr>
              <a:t>)</a:t>
            </a:r>
            <a:endParaRPr>
              <a:solidFill>
                <a:srgbClr val="A5B7C6"/>
              </a:solidFill>
            </a:endParaRPr>
          </a:p>
        </p:txBody>
      </p:sp>
      <p:sp>
        <p:nvSpPr>
          <p:cNvPr id="228" name="Google Shape;228;p28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9" name="Google Shape;229;p28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SOURCES</a:t>
            </a:r>
            <a:endParaRPr/>
          </a:p>
        </p:txBody>
      </p:sp>
      <p:sp>
        <p:nvSpPr>
          <p:cNvPr id="230" name="Google Shape;230;p28"/>
          <p:cNvSpPr txBox="1"/>
          <p:nvPr>
            <p:ph idx="4294967295" type="ctrTitle"/>
          </p:nvPr>
        </p:nvSpPr>
        <p:spPr>
          <a:xfrm>
            <a:off x="533075" y="97850"/>
            <a:ext cx="479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dk2"/>
                </a:solidFill>
              </a:rPr>
              <a:t>PRIMARY</a:t>
            </a:r>
            <a:r>
              <a:rPr lang="es">
                <a:solidFill>
                  <a:schemeClr val="dk2"/>
                </a:solidFill>
              </a:rPr>
              <a:t> D</a:t>
            </a:r>
            <a:r>
              <a:rPr lang="es">
                <a:solidFill>
                  <a:schemeClr val="dk2"/>
                </a:solidFill>
              </a:rPr>
              <a:t>ATA SOURCES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1" name="Google Shape;231;p28"/>
          <p:cNvSpPr txBox="1"/>
          <p:nvPr>
            <p:ph idx="1" type="subTitle"/>
          </p:nvPr>
        </p:nvSpPr>
        <p:spPr>
          <a:xfrm flipH="1">
            <a:off x="85800" y="1613425"/>
            <a:ext cx="80538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Regional Greenhouse Gas Initiative(RGGI) :</a:t>
            </a:r>
            <a:endParaRPr b="1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>
                <a:solidFill>
                  <a:schemeClr val="dk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Carbon price data</a:t>
            </a:r>
            <a:r>
              <a:rPr lang="es">
                <a:solidFill>
                  <a:srgbClr val="C7372F"/>
                </a:solidFill>
              </a:rPr>
              <a:t> for </a:t>
            </a:r>
            <a:r>
              <a:rPr lang="es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RGGI states</a:t>
            </a:r>
            <a:r>
              <a:rPr lang="es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/>
              <a:t>i</a:t>
            </a:r>
            <a:r>
              <a:rPr lang="es">
                <a:solidFill>
                  <a:schemeClr val="dk2"/>
                </a:solidFill>
              </a:rPr>
              <a:t>n the US; CT, DE, MA, MD, ME, NH, NJ, NY, RI, VT) from </a:t>
            </a:r>
            <a:r>
              <a:rPr b="1" lang="es">
                <a:solidFill>
                  <a:schemeClr val="dk2"/>
                </a:solidFill>
              </a:rPr>
              <a:t>auction</a:t>
            </a:r>
            <a:r>
              <a:rPr lang="es">
                <a:solidFill>
                  <a:schemeClr val="dk2"/>
                </a:solidFill>
              </a:rPr>
              <a:t> results (2008-2020).</a:t>
            </a:r>
            <a:r>
              <a:rPr lang="es"/>
              <a:t> </a:t>
            </a:r>
            <a:r>
              <a:rPr lang="es">
                <a:solidFill>
                  <a:srgbClr val="A5B7C6"/>
                </a:solidFill>
              </a:rPr>
              <a:t> (</a:t>
            </a:r>
            <a:r>
              <a:rPr lang="es" u="sng">
                <a:solidFill>
                  <a:srgbClr val="A5B7C6"/>
                </a:solidFill>
                <a:hlinkClick r:id="rId4"/>
              </a:rPr>
              <a:t>https://www.rggi.org/auctions/auction-results</a:t>
            </a:r>
            <a:r>
              <a:rPr lang="es" sz="1700">
                <a:solidFill>
                  <a:srgbClr val="A5B7C6"/>
                </a:solidFill>
              </a:rPr>
              <a:t>)</a:t>
            </a:r>
            <a:endParaRPr sz="1700">
              <a:solidFill>
                <a:srgbClr val="A5B7C6"/>
              </a:solidFill>
            </a:endParaRPr>
          </a:p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 flipH="1">
            <a:off x="85800" y="2838425"/>
            <a:ext cx="80538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California Carbon Dashboard :</a:t>
            </a:r>
            <a:endParaRPr b="1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>
                <a:solidFill>
                  <a:schemeClr val="dk2"/>
                </a:solidFill>
              </a:rPr>
              <a:t>Carbon price</a:t>
            </a:r>
            <a:r>
              <a:rPr lang="es">
                <a:solidFill>
                  <a:srgbClr val="C7372F"/>
                </a:solidFill>
              </a:rPr>
              <a:t> for</a:t>
            </a:r>
            <a:r>
              <a:rPr lang="es">
                <a:solidFill>
                  <a:srgbClr val="C7372F"/>
                </a:solidFill>
                <a:latin typeface="Oswald"/>
                <a:ea typeface="Oswald"/>
                <a:cs typeface="Oswald"/>
                <a:sym typeface="Oswald"/>
              </a:rPr>
              <a:t> CA</a:t>
            </a:r>
            <a:r>
              <a:rPr lang="es">
                <a:solidFill>
                  <a:srgbClr val="C7372F"/>
                </a:solidFill>
              </a:rPr>
              <a:t>  </a:t>
            </a:r>
            <a:r>
              <a:rPr lang="es">
                <a:solidFill>
                  <a:schemeClr val="dk2"/>
                </a:solidFill>
              </a:rPr>
              <a:t>5-day moving average price and volume of California Carbon Allowance Futures (2011-2018).</a:t>
            </a:r>
            <a:r>
              <a:rPr lang="es"/>
              <a:t> </a:t>
            </a:r>
            <a:r>
              <a:rPr lang="es">
                <a:solidFill>
                  <a:srgbClr val="A5B7C6"/>
                </a:solidFill>
              </a:rPr>
              <a:t>(</a:t>
            </a:r>
            <a:r>
              <a:rPr lang="es" u="sng">
                <a:solidFill>
                  <a:srgbClr val="A5B7C6"/>
                </a:solidFill>
                <a:hlinkClick r:id="rId5"/>
              </a:rPr>
              <a:t>https://calcarbondash.org/csv/output-csv.html</a:t>
            </a:r>
            <a:r>
              <a:rPr lang="es">
                <a:solidFill>
                  <a:srgbClr val="A5B7C6"/>
                </a:solidFill>
              </a:rPr>
              <a:t>) </a:t>
            </a:r>
            <a:endParaRPr sz="2300">
              <a:solidFill>
                <a:srgbClr val="A5B7C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 flipH="1">
            <a:off x="85800" y="3780000"/>
            <a:ext cx="7353000" cy="13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Research Report 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The Social Cost of Carbon(SCC)</a:t>
            </a:r>
            <a:r>
              <a:rPr i="1" lang="es"/>
              <a:t> </a:t>
            </a:r>
            <a:r>
              <a:rPr lang="es">
                <a:solidFill>
                  <a:schemeClr val="dk2"/>
                </a:solidFill>
              </a:rPr>
              <a:t>for some states; CA, CO, IL, ME, MN, NY, WA (2008-2017).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5B7C6"/>
                </a:solidFill>
              </a:rPr>
              <a:t>(</a:t>
            </a:r>
            <a:r>
              <a:rPr lang="es" u="sng">
                <a:solidFill>
                  <a:srgbClr val="A5B7C6"/>
                </a:solidFill>
                <a:hlinkClick r:id="rId6"/>
              </a:rPr>
              <a:t>https://bloustein.rutgers.edu/wp-content/uploads/2018/05/2018-At-What-Cost-Final-Practicum-Report-May-2018.pdf</a:t>
            </a:r>
            <a:r>
              <a:rPr lang="es">
                <a:solidFill>
                  <a:srgbClr val="A5B7C6"/>
                </a:solidFill>
              </a:rPr>
              <a:t>) </a:t>
            </a:r>
            <a:endParaRPr>
              <a:solidFill>
                <a:srgbClr val="A5B7C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12" type="sldNum"/>
          </p:nvPr>
        </p:nvSpPr>
        <p:spPr>
          <a:xfrm>
            <a:off x="8743097" y="237494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9" name="Google Shape;239;p29"/>
          <p:cNvSpPr txBox="1"/>
          <p:nvPr>
            <p:ph type="ctrTitle"/>
          </p:nvPr>
        </p:nvSpPr>
        <p:spPr>
          <a:xfrm rot="-5400000">
            <a:off x="5277450" y="2279925"/>
            <a:ext cx="630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SOURCES</a:t>
            </a:r>
            <a:endParaRPr/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 flipH="1">
            <a:off x="143975" y="1167325"/>
            <a:ext cx="7890300" cy="10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Rutgers Data Science Bootcamp </a:t>
            </a:r>
            <a:r>
              <a:rPr b="1" lang="es">
                <a:solidFill>
                  <a:schemeClr val="dk2"/>
                </a:solidFill>
              </a:rPr>
              <a:t> 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>
                <a:solidFill>
                  <a:schemeClr val="lt1"/>
                </a:solidFill>
                <a:highlight>
                  <a:schemeClr val="dk2"/>
                </a:highlight>
                <a:latin typeface="Oswald"/>
                <a:ea typeface="Oswald"/>
                <a:cs typeface="Oswald"/>
                <a:sym typeface="Oswald"/>
              </a:rPr>
              <a:t>Population data</a:t>
            </a:r>
            <a:r>
              <a:rPr lang="es">
                <a:solidFill>
                  <a:schemeClr val="dk2"/>
                </a:solidFill>
              </a:rPr>
              <a:t> </a:t>
            </a:r>
            <a:r>
              <a:rPr b="1" lang="es">
                <a:solidFill>
                  <a:srgbClr val="A5B7C6"/>
                </a:solidFill>
              </a:rPr>
              <a:t>(</a:t>
            </a:r>
            <a:r>
              <a:rPr lang="es" u="sng">
                <a:solidFill>
                  <a:srgbClr val="A5B7C6"/>
                </a:solidFill>
                <a:hlinkClick r:id="rId3"/>
              </a:rPr>
              <a:t>https://github.com/RutgersCodingBootcamp/RU-JER-DATA-PT-04-2020-U-C/blob/master/06-Python-APIs/3/Activities/09-Stu_Census/Solved/Census_States.ipynb</a:t>
            </a:r>
            <a:r>
              <a:rPr lang="es">
                <a:solidFill>
                  <a:srgbClr val="A5B7C6"/>
                </a:solidFill>
              </a:rPr>
              <a:t>)</a:t>
            </a:r>
            <a:endParaRPr>
              <a:solidFill>
                <a:srgbClr val="A5B7C6"/>
              </a:solidFill>
            </a:endParaRPr>
          </a:p>
        </p:txBody>
      </p:sp>
      <p:sp>
        <p:nvSpPr>
          <p:cNvPr id="241" name="Google Shape;241;p29"/>
          <p:cNvSpPr txBox="1"/>
          <p:nvPr>
            <p:ph idx="1" type="subTitle"/>
          </p:nvPr>
        </p:nvSpPr>
        <p:spPr>
          <a:xfrm flipH="1">
            <a:off x="143975" y="2374950"/>
            <a:ext cx="8053800" cy="21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</a:rPr>
              <a:t>Bureau of Economic Analysis(BEA) :</a:t>
            </a:r>
            <a:endParaRPr b="1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>
                <a:solidFill>
                  <a:schemeClr val="lt1"/>
                </a:solidFill>
                <a:highlight>
                  <a:schemeClr val="dk2"/>
                </a:highlight>
                <a:latin typeface="Oswald"/>
                <a:ea typeface="Oswald"/>
                <a:cs typeface="Oswald"/>
                <a:sym typeface="Oswald"/>
              </a:rPr>
              <a:t>Income by states</a:t>
            </a:r>
            <a:r>
              <a:rPr lang="es">
                <a:solidFill>
                  <a:schemeClr val="dk2"/>
                </a:solidFill>
              </a:rPr>
              <a:t>; personal income (2018, 2019), population(2019), per capita personal income (2019).</a:t>
            </a:r>
            <a:r>
              <a:rPr lang="es"/>
              <a:t> </a:t>
            </a:r>
            <a:r>
              <a:rPr lang="es">
                <a:solidFill>
                  <a:srgbClr val="A5B7C6"/>
                </a:solidFill>
              </a:rPr>
              <a:t>(</a:t>
            </a:r>
            <a:r>
              <a:rPr lang="es" u="sng">
                <a:solidFill>
                  <a:srgbClr val="A5B7C6"/>
                </a:solidFill>
                <a:hlinkClick r:id="rId4"/>
              </a:rPr>
              <a:t>https://www.bea.gov/data/income-saving/personal-income-by-state</a:t>
            </a:r>
            <a:r>
              <a:rPr lang="es">
                <a:solidFill>
                  <a:srgbClr val="A5B7C6"/>
                </a:solidFill>
              </a:rPr>
              <a:t>)</a:t>
            </a:r>
            <a:endParaRPr>
              <a:solidFill>
                <a:srgbClr val="A5B7C6"/>
              </a:solidFill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"/>
              <a:buChar char="●"/>
            </a:pPr>
            <a:r>
              <a:t/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s">
                <a:solidFill>
                  <a:srgbClr val="FFFFFF"/>
                </a:solidFill>
                <a:highlight>
                  <a:schemeClr val="dk2"/>
                </a:highlight>
                <a:latin typeface="Oswald"/>
                <a:ea typeface="Oswald"/>
                <a:cs typeface="Oswald"/>
                <a:sym typeface="Oswald"/>
              </a:rPr>
              <a:t>Outdoor recreation by states</a:t>
            </a:r>
            <a:r>
              <a:rPr lang="es">
                <a:solidFill>
                  <a:schemeClr val="dk2"/>
                </a:solidFill>
              </a:rPr>
              <a:t>;</a:t>
            </a:r>
            <a:r>
              <a:rPr lang="es"/>
              <a:t> </a:t>
            </a:r>
            <a:r>
              <a:rPr lang="es">
                <a:solidFill>
                  <a:schemeClr val="dk2"/>
                </a:solidFill>
              </a:rPr>
              <a:t>outdoor recreation value added, employment, compensation (2017).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A5B7C6"/>
                </a:solidFill>
              </a:rPr>
              <a:t>(</a:t>
            </a:r>
            <a:r>
              <a:rPr lang="es" u="sng">
                <a:solidFill>
                  <a:srgbClr val="A5B7C6"/>
                </a:solidFill>
                <a:hlinkClick r:id="rId5"/>
              </a:rPr>
              <a:t>https://www.bea.gov/data/special-topics/outdoor-recreation</a:t>
            </a:r>
            <a:r>
              <a:rPr lang="es">
                <a:solidFill>
                  <a:srgbClr val="A5B7C6"/>
                </a:solidFill>
              </a:rPr>
              <a:t>)</a:t>
            </a:r>
            <a:endParaRPr>
              <a:solidFill>
                <a:srgbClr val="A5B7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9"/>
          <p:cNvSpPr txBox="1"/>
          <p:nvPr>
            <p:ph idx="4294967295" type="ctrTitle"/>
          </p:nvPr>
        </p:nvSpPr>
        <p:spPr>
          <a:xfrm>
            <a:off x="533075" y="97850"/>
            <a:ext cx="479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THE OTHER </a:t>
            </a:r>
            <a:r>
              <a:rPr lang="es">
                <a:solidFill>
                  <a:schemeClr val="dk2"/>
                </a:solidFill>
              </a:rPr>
              <a:t>DATA SOURCES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graphy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